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1"/>
  </p:notesMasterIdLst>
  <p:sldIdLst>
    <p:sldId id="256" r:id="rId2"/>
    <p:sldId id="258" r:id="rId3"/>
    <p:sldId id="262" r:id="rId4"/>
    <p:sldId id="316" r:id="rId5"/>
    <p:sldId id="318" r:id="rId6"/>
    <p:sldId id="313" r:id="rId7"/>
    <p:sldId id="257" r:id="rId8"/>
    <p:sldId id="259" r:id="rId9"/>
    <p:sldId id="314" r:id="rId10"/>
    <p:sldId id="315" r:id="rId11"/>
    <p:sldId id="324" r:id="rId12"/>
    <p:sldId id="298" r:id="rId13"/>
    <p:sldId id="325" r:id="rId14"/>
    <p:sldId id="326" r:id="rId15"/>
    <p:sldId id="267" r:id="rId16"/>
    <p:sldId id="261" r:id="rId17"/>
    <p:sldId id="260" r:id="rId18"/>
    <p:sldId id="323" r:id="rId19"/>
    <p:sldId id="292" r:id="rId2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2"/>
      <p:bold r:id="rId23"/>
      <p:italic r:id="rId24"/>
      <p:boldItalic r:id="rId25"/>
    </p:embeddedFont>
    <p:embeddedFont>
      <p:font typeface="Farro" panose="020B0604020202020204" charset="0"/>
      <p:regular r:id="rId26"/>
      <p:bold r:id="rId27"/>
    </p:embeddedFont>
    <p:embeddedFont>
      <p:font typeface="Fjalla One" panose="02000506040000020004" pitchFamily="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Ubuntu" panose="020B0504030602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B7B58B-F887-4636-ACC2-E2CF759096BD}" name="Betheny Asher" initials="BA" userId="S::Betheny.Asher@doj.ca.gov::29f4c38c-84f7-4969-8ccb-488db004ba66" providerId="AD"/>
  <p188:author id="{5D8880EC-EBB6-E8B8-8EB4-6A1A641DBADE}" name="Kyle Richards" initials="KR" userId="S::Kyle.Richards@doj.ca.gov::ef12ccd0-ef64-4010-89ee-516e86866f9f" providerId="AD"/>
  <p188:author id="{5CD713ED-1C07-C183-77BC-9BA2AB848F09}" name="Melissa Winesburg" initials="MW" userId="S::melissa.winesburg@ijis.org::fe0b8b19-5822-4087-8145-562a09a37e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FF8989"/>
    <a:srgbClr val="EAAD29"/>
    <a:srgbClr val="FF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194D4-5309-43B1-BF4D-DA52E1E992CC}" v="1" dt="2025-09-19T18:42:16.988"/>
  </p1510:revLst>
</p1510:revInfo>
</file>

<file path=ppt/tableStyles.xml><?xml version="1.0" encoding="utf-8"?>
<a:tblStyleLst xmlns:a="http://schemas.openxmlformats.org/drawingml/2006/main" def="{BE15D43A-84F7-4D9F-9077-7150D35811EC}">
  <a:tblStyle styleId="{BE15D43A-84F7-4D9F-9077-7150D35811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5043" autoAdjust="0"/>
  </p:normalViewPr>
  <p:slideViewPr>
    <p:cSldViewPr snapToGrid="0">
      <p:cViewPr varScale="1">
        <p:scale>
          <a:sx n="121" d="100"/>
          <a:sy n="121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E6222-4FD1-4ABA-97DE-A4FEA3FF3F07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C7B7BC-0F27-4D73-AC00-086866AA4EF8}">
      <dgm:prSet custT="1"/>
      <dgm:spPr>
        <a:solidFill>
          <a:srgbClr val="92D05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Aptos" panose="020B0004020202020204" pitchFamily="34" charset="0"/>
            </a:rPr>
            <a:t>California’s implementation of the FBI’s NIBRS</a:t>
          </a:r>
        </a:p>
      </dgm:t>
    </dgm:pt>
    <dgm:pt modelId="{2A7B2947-9664-4F4C-A7EA-2215DB9EEBF0}" type="parTrans" cxnId="{6026232E-8248-4487-ADC8-8B4921DC8EFE}">
      <dgm:prSet/>
      <dgm:spPr/>
      <dgm:t>
        <a:bodyPr/>
        <a:lstStyle/>
        <a:p>
          <a:endParaRPr lang="en-US" sz="1000">
            <a:latin typeface="Aptos" panose="020B0004020202020204" pitchFamily="34" charset="0"/>
          </a:endParaRPr>
        </a:p>
      </dgm:t>
    </dgm:pt>
    <dgm:pt modelId="{78EC0D41-D54C-4640-B8C5-5D1F90205206}" type="sibTrans" cxnId="{6026232E-8248-4487-ADC8-8B4921DC8EFE}">
      <dgm:prSet/>
      <dgm:spPr/>
      <dgm:t>
        <a:bodyPr/>
        <a:lstStyle/>
        <a:p>
          <a:endParaRPr lang="en-US" sz="1400">
            <a:latin typeface="Aptos" panose="020B0004020202020204" pitchFamily="34" charset="0"/>
          </a:endParaRPr>
        </a:p>
      </dgm:t>
    </dgm:pt>
    <dgm:pt modelId="{3E6690F3-AC63-44FA-9989-AD82EB8DEF9D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Aptos" panose="020B0004020202020204" pitchFamily="34" charset="0"/>
            </a:rPr>
            <a:t>Captures detailed data on each crime incident including, victim, offender, and property</a:t>
          </a:r>
        </a:p>
      </dgm:t>
    </dgm:pt>
    <dgm:pt modelId="{E5D0B80D-1851-44C4-BF2B-ED03657B17EE}" type="parTrans" cxnId="{6C5E9250-8B67-4BBF-91B2-BF9936EC2777}">
      <dgm:prSet/>
      <dgm:spPr/>
      <dgm:t>
        <a:bodyPr/>
        <a:lstStyle/>
        <a:p>
          <a:endParaRPr lang="en-US" sz="1000">
            <a:latin typeface="Aptos" panose="020B0004020202020204" pitchFamily="34" charset="0"/>
          </a:endParaRPr>
        </a:p>
      </dgm:t>
    </dgm:pt>
    <dgm:pt modelId="{E9EF2FB7-1604-4C43-828A-71C8EE29EE67}" type="sibTrans" cxnId="{6C5E9250-8B67-4BBF-91B2-BF9936EC2777}">
      <dgm:prSet/>
      <dgm:spPr/>
      <dgm:t>
        <a:bodyPr/>
        <a:lstStyle/>
        <a:p>
          <a:endParaRPr lang="en-US" sz="1400">
            <a:latin typeface="Aptos" panose="020B0004020202020204" pitchFamily="34" charset="0"/>
          </a:endParaRPr>
        </a:p>
      </dgm:t>
    </dgm:pt>
    <dgm:pt modelId="{D2E7FA07-4AF5-4D3F-AFED-566BF8774436}">
      <dgm:prSet custT="1"/>
      <dgm:spPr>
        <a:solidFill>
          <a:srgbClr val="009644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Aptos" panose="020B0004020202020204" pitchFamily="34" charset="0"/>
            </a:rPr>
            <a:t>Merges multiple CA datasets into the CIBRS submission</a:t>
          </a:r>
        </a:p>
      </dgm:t>
    </dgm:pt>
    <dgm:pt modelId="{85F06A2C-C911-4327-97AC-F300640AACC5}" type="parTrans" cxnId="{69B7F28A-4E7A-43B3-BF59-B85CB2E15369}">
      <dgm:prSet/>
      <dgm:spPr/>
      <dgm:t>
        <a:bodyPr/>
        <a:lstStyle/>
        <a:p>
          <a:endParaRPr lang="en-US" sz="1000">
            <a:latin typeface="Aptos" panose="020B0004020202020204" pitchFamily="34" charset="0"/>
          </a:endParaRPr>
        </a:p>
      </dgm:t>
    </dgm:pt>
    <dgm:pt modelId="{7BD968D1-1C7B-4063-B017-76EB95101DB7}" type="sibTrans" cxnId="{69B7F28A-4E7A-43B3-BF59-B85CB2E15369}">
      <dgm:prSet/>
      <dgm:spPr/>
      <dgm:t>
        <a:bodyPr/>
        <a:lstStyle/>
        <a:p>
          <a:endParaRPr lang="en-US" sz="1400">
            <a:latin typeface="Aptos" panose="020B0004020202020204" pitchFamily="34" charset="0"/>
          </a:endParaRPr>
        </a:p>
      </dgm:t>
    </dgm:pt>
    <dgm:pt modelId="{8E557EC5-0E40-4861-9C1D-137032F0542E}" type="pres">
      <dgm:prSet presAssocID="{418E6222-4FD1-4ABA-97DE-A4FEA3FF3F07}" presName="diagram" presStyleCnt="0">
        <dgm:presLayoutVars>
          <dgm:dir/>
          <dgm:resizeHandles val="exact"/>
        </dgm:presLayoutVars>
      </dgm:prSet>
      <dgm:spPr/>
    </dgm:pt>
    <dgm:pt modelId="{B329CF4C-8F19-4731-8D3F-FF3635463224}" type="pres">
      <dgm:prSet presAssocID="{B3C7B7BC-0F27-4D73-AC00-086866AA4EF8}" presName="node" presStyleLbl="node1" presStyleIdx="0" presStyleCnt="3">
        <dgm:presLayoutVars>
          <dgm:bulletEnabled val="1"/>
        </dgm:presLayoutVars>
      </dgm:prSet>
      <dgm:spPr/>
    </dgm:pt>
    <dgm:pt modelId="{9FCD269F-5DC3-4060-90ED-55F5C1DAD5C8}" type="pres">
      <dgm:prSet presAssocID="{78EC0D41-D54C-4640-B8C5-5D1F90205206}" presName="sibTrans" presStyleCnt="0"/>
      <dgm:spPr/>
    </dgm:pt>
    <dgm:pt modelId="{69A5F204-A505-4F9F-A4F5-B9F884E955F7}" type="pres">
      <dgm:prSet presAssocID="{3E6690F3-AC63-44FA-9989-AD82EB8DEF9D}" presName="node" presStyleLbl="node1" presStyleIdx="1" presStyleCnt="3">
        <dgm:presLayoutVars>
          <dgm:bulletEnabled val="1"/>
        </dgm:presLayoutVars>
      </dgm:prSet>
      <dgm:spPr/>
    </dgm:pt>
    <dgm:pt modelId="{66AE8C72-7CB1-4292-A713-E6D15262E15A}" type="pres">
      <dgm:prSet presAssocID="{E9EF2FB7-1604-4C43-828A-71C8EE29EE67}" presName="sibTrans" presStyleCnt="0"/>
      <dgm:spPr/>
    </dgm:pt>
    <dgm:pt modelId="{611D6D10-35FB-4765-8E37-DCE39A2314DC}" type="pres">
      <dgm:prSet presAssocID="{D2E7FA07-4AF5-4D3F-AFED-566BF8774436}" presName="node" presStyleLbl="node1" presStyleIdx="2" presStyleCnt="3">
        <dgm:presLayoutVars>
          <dgm:bulletEnabled val="1"/>
        </dgm:presLayoutVars>
      </dgm:prSet>
      <dgm:spPr/>
    </dgm:pt>
  </dgm:ptLst>
  <dgm:cxnLst>
    <dgm:cxn modelId="{6026232E-8248-4487-ADC8-8B4921DC8EFE}" srcId="{418E6222-4FD1-4ABA-97DE-A4FEA3FF3F07}" destId="{B3C7B7BC-0F27-4D73-AC00-086866AA4EF8}" srcOrd="0" destOrd="0" parTransId="{2A7B2947-9664-4F4C-A7EA-2215DB9EEBF0}" sibTransId="{78EC0D41-D54C-4640-B8C5-5D1F90205206}"/>
    <dgm:cxn modelId="{6C5E9250-8B67-4BBF-91B2-BF9936EC2777}" srcId="{418E6222-4FD1-4ABA-97DE-A4FEA3FF3F07}" destId="{3E6690F3-AC63-44FA-9989-AD82EB8DEF9D}" srcOrd="1" destOrd="0" parTransId="{E5D0B80D-1851-44C4-BF2B-ED03657B17EE}" sibTransId="{E9EF2FB7-1604-4C43-828A-71C8EE29EE67}"/>
    <dgm:cxn modelId="{69B7F28A-4E7A-43B3-BF59-B85CB2E15369}" srcId="{418E6222-4FD1-4ABA-97DE-A4FEA3FF3F07}" destId="{D2E7FA07-4AF5-4D3F-AFED-566BF8774436}" srcOrd="2" destOrd="0" parTransId="{85F06A2C-C911-4327-97AC-F300640AACC5}" sibTransId="{7BD968D1-1C7B-4063-B017-76EB95101DB7}"/>
    <dgm:cxn modelId="{BE1BE0BB-7053-45F9-8A6E-42325DFC06D3}" type="presOf" srcId="{3E6690F3-AC63-44FA-9989-AD82EB8DEF9D}" destId="{69A5F204-A505-4F9F-A4F5-B9F884E955F7}" srcOrd="0" destOrd="0" presId="urn:microsoft.com/office/officeart/2005/8/layout/default"/>
    <dgm:cxn modelId="{5C7671D3-C6F2-43E7-8C0F-242B5F821062}" type="presOf" srcId="{D2E7FA07-4AF5-4D3F-AFED-566BF8774436}" destId="{611D6D10-35FB-4765-8E37-DCE39A2314DC}" srcOrd="0" destOrd="0" presId="urn:microsoft.com/office/officeart/2005/8/layout/default"/>
    <dgm:cxn modelId="{3811A0DE-D5C1-4415-9F6D-3941364B48EF}" type="presOf" srcId="{B3C7B7BC-0F27-4D73-AC00-086866AA4EF8}" destId="{B329CF4C-8F19-4731-8D3F-FF3635463224}" srcOrd="0" destOrd="0" presId="urn:microsoft.com/office/officeart/2005/8/layout/default"/>
    <dgm:cxn modelId="{1C6C2AE6-DA13-449B-8638-87E3CD7503F1}" type="presOf" srcId="{418E6222-4FD1-4ABA-97DE-A4FEA3FF3F07}" destId="{8E557EC5-0E40-4861-9C1D-137032F0542E}" srcOrd="0" destOrd="0" presId="urn:microsoft.com/office/officeart/2005/8/layout/default"/>
    <dgm:cxn modelId="{43AC9DF5-EF5A-46BE-B7D0-08ED8EEFF552}" type="presParOf" srcId="{8E557EC5-0E40-4861-9C1D-137032F0542E}" destId="{B329CF4C-8F19-4731-8D3F-FF3635463224}" srcOrd="0" destOrd="0" presId="urn:microsoft.com/office/officeart/2005/8/layout/default"/>
    <dgm:cxn modelId="{C17ABC34-13E3-4FBE-9073-CE3971C9D563}" type="presParOf" srcId="{8E557EC5-0E40-4861-9C1D-137032F0542E}" destId="{9FCD269F-5DC3-4060-90ED-55F5C1DAD5C8}" srcOrd="1" destOrd="0" presId="urn:microsoft.com/office/officeart/2005/8/layout/default"/>
    <dgm:cxn modelId="{258AED31-777E-44E0-9758-39FAA7DD6E08}" type="presParOf" srcId="{8E557EC5-0E40-4861-9C1D-137032F0542E}" destId="{69A5F204-A505-4F9F-A4F5-B9F884E955F7}" srcOrd="2" destOrd="0" presId="urn:microsoft.com/office/officeart/2005/8/layout/default"/>
    <dgm:cxn modelId="{AA3163CB-86B2-4B46-BF04-A138ADA15CD2}" type="presParOf" srcId="{8E557EC5-0E40-4861-9C1D-137032F0542E}" destId="{66AE8C72-7CB1-4292-A713-E6D15262E15A}" srcOrd="3" destOrd="0" presId="urn:microsoft.com/office/officeart/2005/8/layout/default"/>
    <dgm:cxn modelId="{AC632498-D6BA-4F97-93E8-9CF4179EF926}" type="presParOf" srcId="{8E557EC5-0E40-4861-9C1D-137032F0542E}" destId="{611D6D10-35FB-4765-8E37-DCE39A2314D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632B24-2109-45F6-B806-F8F95BEA0E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DE94BE-073E-4488-BDBF-C6AD7C9A198B}">
      <dgm:prSet phldrT="[Text]"/>
      <dgm:spPr/>
      <dgm:t>
        <a:bodyPr/>
        <a:lstStyle/>
        <a:p>
          <a:r>
            <a:rPr lang="en-US" dirty="0"/>
            <a:t>Crimes Against Persons</a:t>
          </a:r>
        </a:p>
      </dgm:t>
    </dgm:pt>
    <dgm:pt modelId="{B5EAC006-FED8-4D3F-A924-7D6612B0FE55}" type="parTrans" cxnId="{4722F4A3-E019-4EF5-A256-3CE30C27D1AB}">
      <dgm:prSet/>
      <dgm:spPr/>
      <dgm:t>
        <a:bodyPr/>
        <a:lstStyle/>
        <a:p>
          <a:endParaRPr lang="en-US"/>
        </a:p>
      </dgm:t>
    </dgm:pt>
    <dgm:pt modelId="{9547A895-5E73-4943-8F91-1BE285F2B295}" type="sibTrans" cxnId="{4722F4A3-E019-4EF5-A256-3CE30C27D1AB}">
      <dgm:prSet/>
      <dgm:spPr/>
      <dgm:t>
        <a:bodyPr/>
        <a:lstStyle/>
        <a:p>
          <a:endParaRPr lang="en-US"/>
        </a:p>
      </dgm:t>
    </dgm:pt>
    <dgm:pt modelId="{43BCC7E2-F8C5-4DA0-A338-0FCBF23C571F}">
      <dgm:prSet phldrT="[Text]"/>
      <dgm:spPr/>
      <dgm:t>
        <a:bodyPr/>
        <a:lstStyle/>
        <a:p>
          <a:r>
            <a:rPr lang="en-US" dirty="0"/>
            <a:t>Crimes Against Property</a:t>
          </a:r>
        </a:p>
      </dgm:t>
    </dgm:pt>
    <dgm:pt modelId="{5E159333-2A11-4760-BAA1-6B1EFBCF03AC}" type="parTrans" cxnId="{C8B8A9CF-FEFA-4DA2-84FB-0901E1739FFC}">
      <dgm:prSet/>
      <dgm:spPr/>
      <dgm:t>
        <a:bodyPr/>
        <a:lstStyle/>
        <a:p>
          <a:endParaRPr lang="en-US"/>
        </a:p>
      </dgm:t>
    </dgm:pt>
    <dgm:pt modelId="{F799B6CD-72B7-44B0-B1C0-6470463712A0}" type="sibTrans" cxnId="{C8B8A9CF-FEFA-4DA2-84FB-0901E1739FFC}">
      <dgm:prSet/>
      <dgm:spPr/>
      <dgm:t>
        <a:bodyPr/>
        <a:lstStyle/>
        <a:p>
          <a:endParaRPr lang="en-US"/>
        </a:p>
      </dgm:t>
    </dgm:pt>
    <dgm:pt modelId="{E28210B4-68D4-460F-B39A-F95A6DDB8F37}">
      <dgm:prSet phldrT="[Text]"/>
      <dgm:spPr/>
      <dgm:t>
        <a:bodyPr/>
        <a:lstStyle/>
        <a:p>
          <a:r>
            <a:rPr lang="en-US" dirty="0"/>
            <a:t>Crimes Against Society</a:t>
          </a:r>
        </a:p>
      </dgm:t>
    </dgm:pt>
    <dgm:pt modelId="{9B1C2E10-FBFC-4059-B861-D9D7F6194281}" type="parTrans" cxnId="{0ECBB84B-AE63-42DB-9C6F-F799FED7D191}">
      <dgm:prSet/>
      <dgm:spPr/>
      <dgm:t>
        <a:bodyPr/>
        <a:lstStyle/>
        <a:p>
          <a:endParaRPr lang="en-US"/>
        </a:p>
      </dgm:t>
    </dgm:pt>
    <dgm:pt modelId="{13B9C4BA-466C-40F3-844D-324A5A0CC155}" type="sibTrans" cxnId="{0ECBB84B-AE63-42DB-9C6F-F799FED7D191}">
      <dgm:prSet/>
      <dgm:spPr/>
      <dgm:t>
        <a:bodyPr/>
        <a:lstStyle/>
        <a:p>
          <a:endParaRPr lang="en-US"/>
        </a:p>
      </dgm:t>
    </dgm:pt>
    <dgm:pt modelId="{DDC34AB1-822E-4A61-AFCC-1CCF07EDFEB5}" type="pres">
      <dgm:prSet presAssocID="{20632B24-2109-45F6-B806-F8F95BEA0E39}" presName="Name0" presStyleCnt="0">
        <dgm:presLayoutVars>
          <dgm:chMax val="7"/>
          <dgm:chPref val="7"/>
          <dgm:dir/>
        </dgm:presLayoutVars>
      </dgm:prSet>
      <dgm:spPr/>
    </dgm:pt>
    <dgm:pt modelId="{DA3BC3D5-796E-46D5-8EE1-F3D36C717EE9}" type="pres">
      <dgm:prSet presAssocID="{20632B24-2109-45F6-B806-F8F95BEA0E39}" presName="Name1" presStyleCnt="0"/>
      <dgm:spPr/>
    </dgm:pt>
    <dgm:pt modelId="{C5EC1103-A55C-4B48-A7F8-CB8A0E571571}" type="pres">
      <dgm:prSet presAssocID="{20632B24-2109-45F6-B806-F8F95BEA0E39}" presName="cycle" presStyleCnt="0"/>
      <dgm:spPr/>
    </dgm:pt>
    <dgm:pt modelId="{3BB08205-19C2-495A-BB1F-DB97BD5B6239}" type="pres">
      <dgm:prSet presAssocID="{20632B24-2109-45F6-B806-F8F95BEA0E39}" presName="srcNode" presStyleLbl="node1" presStyleIdx="0" presStyleCnt="3"/>
      <dgm:spPr/>
    </dgm:pt>
    <dgm:pt modelId="{DD9F0E90-55AB-42A8-8DA1-81C753301A9E}" type="pres">
      <dgm:prSet presAssocID="{20632B24-2109-45F6-B806-F8F95BEA0E39}" presName="conn" presStyleLbl="parChTrans1D2" presStyleIdx="0" presStyleCnt="1"/>
      <dgm:spPr/>
    </dgm:pt>
    <dgm:pt modelId="{1FCED900-4385-4DDD-954F-972C5B116D1D}" type="pres">
      <dgm:prSet presAssocID="{20632B24-2109-45F6-B806-F8F95BEA0E39}" presName="extraNode" presStyleLbl="node1" presStyleIdx="0" presStyleCnt="3"/>
      <dgm:spPr/>
    </dgm:pt>
    <dgm:pt modelId="{B23248DB-3444-4B32-A71C-EB68640CA20F}" type="pres">
      <dgm:prSet presAssocID="{20632B24-2109-45F6-B806-F8F95BEA0E39}" presName="dstNode" presStyleLbl="node1" presStyleIdx="0" presStyleCnt="3"/>
      <dgm:spPr/>
    </dgm:pt>
    <dgm:pt modelId="{E7D4968D-6B11-4498-881A-98F807E1D906}" type="pres">
      <dgm:prSet presAssocID="{C8DE94BE-073E-4488-BDBF-C6AD7C9A198B}" presName="text_1" presStyleLbl="node1" presStyleIdx="0" presStyleCnt="3">
        <dgm:presLayoutVars>
          <dgm:bulletEnabled val="1"/>
        </dgm:presLayoutVars>
      </dgm:prSet>
      <dgm:spPr/>
    </dgm:pt>
    <dgm:pt modelId="{13721DBE-5C84-4E6A-A29A-FCAA0E52DF6D}" type="pres">
      <dgm:prSet presAssocID="{C8DE94BE-073E-4488-BDBF-C6AD7C9A198B}" presName="accent_1" presStyleCnt="0"/>
      <dgm:spPr/>
    </dgm:pt>
    <dgm:pt modelId="{466A8812-7184-4BA3-AF41-0F1BF286AB4F}" type="pres">
      <dgm:prSet presAssocID="{C8DE94BE-073E-4488-BDBF-C6AD7C9A198B}" presName="accentRepeatNode" presStyleLbl="solidFgAcc1" presStyleIdx="0" presStyleCnt="3"/>
      <dgm:spPr/>
    </dgm:pt>
    <dgm:pt modelId="{DA2BE884-C828-4D24-9052-389FAB5022CD}" type="pres">
      <dgm:prSet presAssocID="{43BCC7E2-F8C5-4DA0-A338-0FCBF23C571F}" presName="text_2" presStyleLbl="node1" presStyleIdx="1" presStyleCnt="3">
        <dgm:presLayoutVars>
          <dgm:bulletEnabled val="1"/>
        </dgm:presLayoutVars>
      </dgm:prSet>
      <dgm:spPr/>
    </dgm:pt>
    <dgm:pt modelId="{66F4A921-35D5-42B6-B177-355F1B4F15CA}" type="pres">
      <dgm:prSet presAssocID="{43BCC7E2-F8C5-4DA0-A338-0FCBF23C571F}" presName="accent_2" presStyleCnt="0"/>
      <dgm:spPr/>
    </dgm:pt>
    <dgm:pt modelId="{FE1B87B6-BD85-4C1A-BBE3-3E48B5A7AB53}" type="pres">
      <dgm:prSet presAssocID="{43BCC7E2-F8C5-4DA0-A338-0FCBF23C571F}" presName="accentRepeatNode" presStyleLbl="solidFgAcc1" presStyleIdx="1" presStyleCnt="3"/>
      <dgm:spPr/>
    </dgm:pt>
    <dgm:pt modelId="{C28AEF3E-C183-4C4A-8886-1857003EB9D6}" type="pres">
      <dgm:prSet presAssocID="{E28210B4-68D4-460F-B39A-F95A6DDB8F37}" presName="text_3" presStyleLbl="node1" presStyleIdx="2" presStyleCnt="3">
        <dgm:presLayoutVars>
          <dgm:bulletEnabled val="1"/>
        </dgm:presLayoutVars>
      </dgm:prSet>
      <dgm:spPr/>
    </dgm:pt>
    <dgm:pt modelId="{4009AFE1-6EEB-49E1-B024-B0E0BFB74E44}" type="pres">
      <dgm:prSet presAssocID="{E28210B4-68D4-460F-B39A-F95A6DDB8F37}" presName="accent_3" presStyleCnt="0"/>
      <dgm:spPr/>
    </dgm:pt>
    <dgm:pt modelId="{7637BB70-6414-473C-92F0-FA40522965A5}" type="pres">
      <dgm:prSet presAssocID="{E28210B4-68D4-460F-B39A-F95A6DDB8F37}" presName="accentRepeatNode" presStyleLbl="solidFgAcc1" presStyleIdx="2" presStyleCnt="3"/>
      <dgm:spPr/>
    </dgm:pt>
  </dgm:ptLst>
  <dgm:cxnLst>
    <dgm:cxn modelId="{5430B324-A4FD-4B4A-8601-0DA82E3D441C}" type="presOf" srcId="{20632B24-2109-45F6-B806-F8F95BEA0E39}" destId="{DDC34AB1-822E-4A61-AFCC-1CCF07EDFEB5}" srcOrd="0" destOrd="0" presId="urn:microsoft.com/office/officeart/2008/layout/VerticalCurvedList"/>
    <dgm:cxn modelId="{0ECBB84B-AE63-42DB-9C6F-F799FED7D191}" srcId="{20632B24-2109-45F6-B806-F8F95BEA0E39}" destId="{E28210B4-68D4-460F-B39A-F95A6DDB8F37}" srcOrd="2" destOrd="0" parTransId="{9B1C2E10-FBFC-4059-B861-D9D7F6194281}" sibTransId="{13B9C4BA-466C-40F3-844D-324A5A0CC155}"/>
    <dgm:cxn modelId="{4722F4A3-E019-4EF5-A256-3CE30C27D1AB}" srcId="{20632B24-2109-45F6-B806-F8F95BEA0E39}" destId="{C8DE94BE-073E-4488-BDBF-C6AD7C9A198B}" srcOrd="0" destOrd="0" parTransId="{B5EAC006-FED8-4D3F-A924-7D6612B0FE55}" sibTransId="{9547A895-5E73-4943-8F91-1BE285F2B295}"/>
    <dgm:cxn modelId="{615529B6-EB9A-4FA3-BF18-D54790F188B6}" type="presOf" srcId="{C8DE94BE-073E-4488-BDBF-C6AD7C9A198B}" destId="{E7D4968D-6B11-4498-881A-98F807E1D906}" srcOrd="0" destOrd="0" presId="urn:microsoft.com/office/officeart/2008/layout/VerticalCurvedList"/>
    <dgm:cxn modelId="{C8B8A9CF-FEFA-4DA2-84FB-0901E1739FFC}" srcId="{20632B24-2109-45F6-B806-F8F95BEA0E39}" destId="{43BCC7E2-F8C5-4DA0-A338-0FCBF23C571F}" srcOrd="1" destOrd="0" parTransId="{5E159333-2A11-4760-BAA1-6B1EFBCF03AC}" sibTransId="{F799B6CD-72B7-44B0-B1C0-6470463712A0}"/>
    <dgm:cxn modelId="{59FC86D2-2A4C-41C4-95F3-8421C9BFE784}" type="presOf" srcId="{43BCC7E2-F8C5-4DA0-A338-0FCBF23C571F}" destId="{DA2BE884-C828-4D24-9052-389FAB5022CD}" srcOrd="0" destOrd="0" presId="urn:microsoft.com/office/officeart/2008/layout/VerticalCurvedList"/>
    <dgm:cxn modelId="{C2AC48D4-DFC9-4829-AA1E-14A24FF8EFCC}" type="presOf" srcId="{E28210B4-68D4-460F-B39A-F95A6DDB8F37}" destId="{C28AEF3E-C183-4C4A-8886-1857003EB9D6}" srcOrd="0" destOrd="0" presId="urn:microsoft.com/office/officeart/2008/layout/VerticalCurvedList"/>
    <dgm:cxn modelId="{C35B63EB-9407-4AF8-A96E-5191E89050BC}" type="presOf" srcId="{9547A895-5E73-4943-8F91-1BE285F2B295}" destId="{DD9F0E90-55AB-42A8-8DA1-81C753301A9E}" srcOrd="0" destOrd="0" presId="urn:microsoft.com/office/officeart/2008/layout/VerticalCurvedList"/>
    <dgm:cxn modelId="{38022B44-3AF3-4D9D-92EA-D46E3AD8D925}" type="presParOf" srcId="{DDC34AB1-822E-4A61-AFCC-1CCF07EDFEB5}" destId="{DA3BC3D5-796E-46D5-8EE1-F3D36C717EE9}" srcOrd="0" destOrd="0" presId="urn:microsoft.com/office/officeart/2008/layout/VerticalCurvedList"/>
    <dgm:cxn modelId="{D30A5855-78A0-4B3D-B127-576871031798}" type="presParOf" srcId="{DA3BC3D5-796E-46D5-8EE1-F3D36C717EE9}" destId="{C5EC1103-A55C-4B48-A7F8-CB8A0E571571}" srcOrd="0" destOrd="0" presId="urn:microsoft.com/office/officeart/2008/layout/VerticalCurvedList"/>
    <dgm:cxn modelId="{4BF031FF-7265-4A69-81A3-193BFAFFD1FD}" type="presParOf" srcId="{C5EC1103-A55C-4B48-A7F8-CB8A0E571571}" destId="{3BB08205-19C2-495A-BB1F-DB97BD5B6239}" srcOrd="0" destOrd="0" presId="urn:microsoft.com/office/officeart/2008/layout/VerticalCurvedList"/>
    <dgm:cxn modelId="{1CEA1261-3E80-4EE9-BD58-32D0078A5F9F}" type="presParOf" srcId="{C5EC1103-A55C-4B48-A7F8-CB8A0E571571}" destId="{DD9F0E90-55AB-42A8-8DA1-81C753301A9E}" srcOrd="1" destOrd="0" presId="urn:microsoft.com/office/officeart/2008/layout/VerticalCurvedList"/>
    <dgm:cxn modelId="{09123779-8B49-4EE8-A32C-10BE3EF43949}" type="presParOf" srcId="{C5EC1103-A55C-4B48-A7F8-CB8A0E571571}" destId="{1FCED900-4385-4DDD-954F-972C5B116D1D}" srcOrd="2" destOrd="0" presId="urn:microsoft.com/office/officeart/2008/layout/VerticalCurvedList"/>
    <dgm:cxn modelId="{F5BA0CBB-0C52-423C-B2B4-26F97E91857E}" type="presParOf" srcId="{C5EC1103-A55C-4B48-A7F8-CB8A0E571571}" destId="{B23248DB-3444-4B32-A71C-EB68640CA20F}" srcOrd="3" destOrd="0" presId="urn:microsoft.com/office/officeart/2008/layout/VerticalCurvedList"/>
    <dgm:cxn modelId="{95435727-1B73-4DC9-BB5B-1D5A260B65DC}" type="presParOf" srcId="{DA3BC3D5-796E-46D5-8EE1-F3D36C717EE9}" destId="{E7D4968D-6B11-4498-881A-98F807E1D906}" srcOrd="1" destOrd="0" presId="urn:microsoft.com/office/officeart/2008/layout/VerticalCurvedList"/>
    <dgm:cxn modelId="{80A81F6C-A0BF-4824-BFB4-B787E978DC91}" type="presParOf" srcId="{DA3BC3D5-796E-46D5-8EE1-F3D36C717EE9}" destId="{13721DBE-5C84-4E6A-A29A-FCAA0E52DF6D}" srcOrd="2" destOrd="0" presId="urn:microsoft.com/office/officeart/2008/layout/VerticalCurvedList"/>
    <dgm:cxn modelId="{34E3E972-53C9-4D3D-907E-4D1386AE5141}" type="presParOf" srcId="{13721DBE-5C84-4E6A-A29A-FCAA0E52DF6D}" destId="{466A8812-7184-4BA3-AF41-0F1BF286AB4F}" srcOrd="0" destOrd="0" presId="urn:microsoft.com/office/officeart/2008/layout/VerticalCurvedList"/>
    <dgm:cxn modelId="{031F8F3C-E811-4951-AE56-7EC3863D9EF5}" type="presParOf" srcId="{DA3BC3D5-796E-46D5-8EE1-F3D36C717EE9}" destId="{DA2BE884-C828-4D24-9052-389FAB5022CD}" srcOrd="3" destOrd="0" presId="urn:microsoft.com/office/officeart/2008/layout/VerticalCurvedList"/>
    <dgm:cxn modelId="{ACF767FA-C094-4EBE-AE02-FD342F69B97A}" type="presParOf" srcId="{DA3BC3D5-796E-46D5-8EE1-F3D36C717EE9}" destId="{66F4A921-35D5-42B6-B177-355F1B4F15CA}" srcOrd="4" destOrd="0" presId="urn:microsoft.com/office/officeart/2008/layout/VerticalCurvedList"/>
    <dgm:cxn modelId="{575DC0FE-6F17-4E3C-A1AD-6235B8447109}" type="presParOf" srcId="{66F4A921-35D5-42B6-B177-355F1B4F15CA}" destId="{FE1B87B6-BD85-4C1A-BBE3-3E48B5A7AB53}" srcOrd="0" destOrd="0" presId="urn:microsoft.com/office/officeart/2008/layout/VerticalCurvedList"/>
    <dgm:cxn modelId="{8F0D7146-E275-455B-9325-8D401DCB2F7D}" type="presParOf" srcId="{DA3BC3D5-796E-46D5-8EE1-F3D36C717EE9}" destId="{C28AEF3E-C183-4C4A-8886-1857003EB9D6}" srcOrd="5" destOrd="0" presId="urn:microsoft.com/office/officeart/2008/layout/VerticalCurvedList"/>
    <dgm:cxn modelId="{D5D3E0DB-2E66-4D20-A6B8-AE43623EB041}" type="presParOf" srcId="{DA3BC3D5-796E-46D5-8EE1-F3D36C717EE9}" destId="{4009AFE1-6EEB-49E1-B024-B0E0BFB74E44}" srcOrd="6" destOrd="0" presId="urn:microsoft.com/office/officeart/2008/layout/VerticalCurvedList"/>
    <dgm:cxn modelId="{62F56C07-26DF-4B84-9D76-49908A9BB655}" type="presParOf" srcId="{4009AFE1-6EEB-49E1-B024-B0E0BFB74E44}" destId="{7637BB70-6414-473C-92F0-FA40522965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9CF4C-8F19-4731-8D3F-FF3635463224}">
      <dsp:nvSpPr>
        <dsp:cNvPr id="0" name=""/>
        <dsp:cNvSpPr/>
      </dsp:nvSpPr>
      <dsp:spPr>
        <a:xfrm>
          <a:off x="0" y="843180"/>
          <a:ext cx="2628570" cy="1577142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Aptos" panose="020B0004020202020204" pitchFamily="34" charset="0"/>
            </a:rPr>
            <a:t>California’s implementation of the FBI’s NIBRS</a:t>
          </a:r>
        </a:p>
      </dsp:txBody>
      <dsp:txXfrm>
        <a:off x="0" y="843180"/>
        <a:ext cx="2628570" cy="1577142"/>
      </dsp:txXfrm>
    </dsp:sp>
    <dsp:sp modelId="{69A5F204-A505-4F9F-A4F5-B9F884E955F7}">
      <dsp:nvSpPr>
        <dsp:cNvPr id="0" name=""/>
        <dsp:cNvSpPr/>
      </dsp:nvSpPr>
      <dsp:spPr>
        <a:xfrm>
          <a:off x="2891427" y="843180"/>
          <a:ext cx="2628570" cy="1577142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Aptos" panose="020B0004020202020204" pitchFamily="34" charset="0"/>
            </a:rPr>
            <a:t>Captures detailed data on each crime incident including, victim, offender, and property</a:t>
          </a:r>
        </a:p>
      </dsp:txBody>
      <dsp:txXfrm>
        <a:off x="2891427" y="843180"/>
        <a:ext cx="2628570" cy="1577142"/>
      </dsp:txXfrm>
    </dsp:sp>
    <dsp:sp modelId="{611D6D10-35FB-4765-8E37-DCE39A2314DC}">
      <dsp:nvSpPr>
        <dsp:cNvPr id="0" name=""/>
        <dsp:cNvSpPr/>
      </dsp:nvSpPr>
      <dsp:spPr>
        <a:xfrm>
          <a:off x="5782855" y="843180"/>
          <a:ext cx="2628570" cy="1577142"/>
        </a:xfrm>
        <a:prstGeom prst="rect">
          <a:avLst/>
        </a:prstGeom>
        <a:solidFill>
          <a:srgbClr val="00964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Aptos" panose="020B0004020202020204" pitchFamily="34" charset="0"/>
            </a:rPr>
            <a:t>Merges multiple CA datasets into the CIBRS submission</a:t>
          </a:r>
        </a:p>
      </dsp:txBody>
      <dsp:txXfrm>
        <a:off x="5782855" y="843180"/>
        <a:ext cx="2628570" cy="1577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F0E90-55AB-42A8-8DA1-81C753301A9E}">
      <dsp:nvSpPr>
        <dsp:cNvPr id="0" name=""/>
        <dsp:cNvSpPr/>
      </dsp:nvSpPr>
      <dsp:spPr>
        <a:xfrm>
          <a:off x="-2870547" y="-442346"/>
          <a:ext cx="3425080" cy="3425080"/>
        </a:xfrm>
        <a:prstGeom prst="blockArc">
          <a:avLst>
            <a:gd name="adj1" fmla="val 18900000"/>
            <a:gd name="adj2" fmla="val 2700000"/>
            <a:gd name="adj3" fmla="val 63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4968D-6B11-4498-881A-98F807E1D906}">
      <dsp:nvSpPr>
        <dsp:cNvPr id="0" name=""/>
        <dsp:cNvSpPr/>
      </dsp:nvSpPr>
      <dsp:spPr>
        <a:xfrm>
          <a:off x="356540" y="254038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Persons</a:t>
          </a:r>
        </a:p>
      </dsp:txBody>
      <dsp:txXfrm>
        <a:off x="356540" y="254038"/>
        <a:ext cx="3761592" cy="508077"/>
      </dsp:txXfrm>
    </dsp:sp>
    <dsp:sp modelId="{466A8812-7184-4BA3-AF41-0F1BF286AB4F}">
      <dsp:nvSpPr>
        <dsp:cNvPr id="0" name=""/>
        <dsp:cNvSpPr/>
      </dsp:nvSpPr>
      <dsp:spPr>
        <a:xfrm>
          <a:off x="38991" y="190529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BE884-C828-4D24-9052-389FAB5022CD}">
      <dsp:nvSpPr>
        <dsp:cNvPr id="0" name=""/>
        <dsp:cNvSpPr/>
      </dsp:nvSpPr>
      <dsp:spPr>
        <a:xfrm>
          <a:off x="541226" y="1016154"/>
          <a:ext cx="3576906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Property</a:t>
          </a:r>
        </a:p>
      </dsp:txBody>
      <dsp:txXfrm>
        <a:off x="541226" y="1016154"/>
        <a:ext cx="3576906" cy="508077"/>
      </dsp:txXfrm>
    </dsp:sp>
    <dsp:sp modelId="{FE1B87B6-BD85-4C1A-BBE3-3E48B5A7AB53}">
      <dsp:nvSpPr>
        <dsp:cNvPr id="0" name=""/>
        <dsp:cNvSpPr/>
      </dsp:nvSpPr>
      <dsp:spPr>
        <a:xfrm>
          <a:off x="223678" y="952645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AEF3E-C183-4C4A-8886-1857003EB9D6}">
      <dsp:nvSpPr>
        <dsp:cNvPr id="0" name=""/>
        <dsp:cNvSpPr/>
      </dsp:nvSpPr>
      <dsp:spPr>
        <a:xfrm>
          <a:off x="356540" y="1778270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Society</a:t>
          </a:r>
        </a:p>
      </dsp:txBody>
      <dsp:txXfrm>
        <a:off x="356540" y="1778270"/>
        <a:ext cx="3761592" cy="508077"/>
      </dsp:txXfrm>
    </dsp:sp>
    <dsp:sp modelId="{7637BB70-6414-473C-92F0-FA40522965A5}">
      <dsp:nvSpPr>
        <dsp:cNvPr id="0" name=""/>
        <dsp:cNvSpPr/>
      </dsp:nvSpPr>
      <dsp:spPr>
        <a:xfrm>
          <a:off x="38991" y="1714761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1a69688b0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1a69688b0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0f3623e3bc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0f3623e3bc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6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>
          <a:extLst>
            <a:ext uri="{FF2B5EF4-FFF2-40B4-BE49-F238E27FC236}">
              <a16:creationId xmlns:a16="http://schemas.microsoft.com/office/drawing/2014/main" id="{6C6701A5-95BB-EFDB-6F80-07F8A4A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>
            <a:extLst>
              <a:ext uri="{FF2B5EF4-FFF2-40B4-BE49-F238E27FC236}">
                <a16:creationId xmlns:a16="http://schemas.microsoft.com/office/drawing/2014/main" id="{68C562A0-AB97-A93A-F8B1-DB3F4633E2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>
            <a:extLst>
              <a:ext uri="{FF2B5EF4-FFF2-40B4-BE49-F238E27FC236}">
                <a16:creationId xmlns:a16="http://schemas.microsoft.com/office/drawing/2014/main" id="{77B1DF9D-A607-8B8F-EEBB-BD3753150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8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3212-2A0C-8CC5-3521-9338B989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9563C-A7A9-336E-7E3E-3B652EEEB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4C447-0193-2B65-EEF0-0906371D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9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58091-2ECB-2BB2-0AFA-B68F486EB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BFC3E-11A3-3409-EBF1-5C86047D6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4F43E-DA76-3351-B978-07322249D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2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16;p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7;p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8" name="Google Shape;18;p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9" name="Google Shape;19;p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 rot="-900081">
            <a:off x="940008" y="1269383"/>
            <a:ext cx="4496957" cy="19899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899829">
            <a:off x="1356741" y="3370212"/>
            <a:ext cx="4160823" cy="38510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4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22" name="Google Shape;1022;p4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4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4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4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4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4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4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9" name="Google Shape;1029;p4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0" name="Google Shape;1030;p4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031" name="Google Shape;1031;p4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38" name="Google Shape;1038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4" name="Google Shape;1044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45" name="Google Shape;1045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1" name="Google Shape;1051;p43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43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053" name="Google Shape;1053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43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43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060" name="Google Shape;1060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2223" y="0"/>
            <a:ext cx="9156224" cy="51435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5161475" cy="5144157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912931" y="2105406"/>
            <a:ext cx="3709199" cy="9326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405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95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6" y="1260872"/>
            <a:ext cx="3868340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5609" y="1260872"/>
            <a:ext cx="3868341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6" y="1878806"/>
            <a:ext cx="3868340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6559" y="1878806"/>
            <a:ext cx="3887391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24" y="1369219"/>
            <a:ext cx="841142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2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3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6" name="Google Shape;36;p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37" name="Google Shape;37;p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 rot="-900026">
            <a:off x="1692270" y="1912535"/>
            <a:ext cx="5759460" cy="10808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-899807">
            <a:off x="2421599" y="3028748"/>
            <a:ext cx="4709297" cy="37258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 rot="-900205">
            <a:off x="3727959" y="965986"/>
            <a:ext cx="1137994" cy="92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47" name="Google Shape;47;p4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Google Shape;53;p4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5" name="Google Shape;55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62" name="Google Shape;62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713400" y="1049275"/>
            <a:ext cx="7717200" cy="3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"/>
              <a:buChar char="■"/>
              <a:defRPr sz="1100">
                <a:latin typeface="Aptos" panose="020B0004020202020204" pitchFamily="34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4563375" y="539700"/>
            <a:ext cx="3867000" cy="458100"/>
          </a:xfrm>
          <a:prstGeom prst="rect">
            <a:avLst/>
          </a:prstGeom>
          <a:solidFill>
            <a:srgbClr val="1B1B1B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sz="31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7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28" name="Google Shape;128;p7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7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7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7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" name="Google Shape;134;p7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36" name="Google Shape;136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7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43" name="Google Shape;143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86650" y="1146250"/>
            <a:ext cx="4316400" cy="55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886650" y="1891550"/>
            <a:ext cx="4316400" cy="21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■"/>
              <a:defRPr sz="1500">
                <a:latin typeface="Aptos" panose="020B0004020202020204" pitchFamily="34" charset="0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8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52" name="Google Shape;152;p8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8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8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8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8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8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8" name="Google Shape;158;p8"/>
          <p:cNvSpPr/>
          <p:nvPr/>
        </p:nvSpPr>
        <p:spPr>
          <a:xfrm rot="-900027">
            <a:off x="-986771" y="419302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60" name="Google Shape;160;p8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5" name="Google Shape;165;p8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 rot="-900082">
            <a:off x="1090532" y="1357598"/>
            <a:ext cx="4764682" cy="24374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9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69" name="Google Shape;169;p9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9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9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9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9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9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5" name="Google Shape;175;p9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" name="Google Shape;176;p9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77" name="Google Shape;177;p9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78" name="Google Shape;178;p9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 rot="-899819">
            <a:off x="1217668" y="1425517"/>
            <a:ext cx="4053049" cy="151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1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 rot="-899872">
            <a:off x="1535983" y="2900151"/>
            <a:ext cx="4049339" cy="929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09" name="Google Shape;209;p1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1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5" name="Google Shape;215;p1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13"/>
          <p:cNvCxnSpPr/>
          <p:nvPr/>
        </p:nvCxnSpPr>
        <p:spPr>
          <a:xfrm rot="-899988">
            <a:off x="-1161022" y="5120685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17" name="Google Shape;217;p1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218" name="Google Shape;218;p1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5459500" y="539700"/>
            <a:ext cx="2971200" cy="4581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600"/>
              <a:buNone/>
              <a:defRPr sz="3000" b="1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 hasCustomPrompt="1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4"/>
          </p:nvPr>
        </p:nvSpPr>
        <p:spPr>
          <a:xfrm>
            <a:off x="1989625" y="1896794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5" hasCustomPrompt="1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 hasCustomPrompt="1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3"/>
          </p:nvPr>
        </p:nvSpPr>
        <p:spPr>
          <a:xfrm>
            <a:off x="2041825" y="3410282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4" hasCustomPrompt="1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/>
          </p:nvPr>
        </p:nvSpPr>
        <p:spPr>
          <a:xfrm>
            <a:off x="5633475" y="3119499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_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6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507" name="Google Shape;507;p26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26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26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26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26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26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3" name="Google Shape;513;p26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6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15" name="Google Shape;515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6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6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522" name="Google Shape;522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26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528" name="Google Shape;528;p26"/>
          <p:cNvSpPr txBox="1">
            <a:spLocks noGrp="1"/>
          </p:cNvSpPr>
          <p:nvPr>
            <p:ph type="subTitle" idx="1"/>
          </p:nvPr>
        </p:nvSpPr>
        <p:spPr>
          <a:xfrm>
            <a:off x="4407625" y="2123963"/>
            <a:ext cx="3876000" cy="13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Aptos" panose="020B00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rgbClr val="D2D2D2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25" y="539700"/>
            <a:ext cx="77175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72" r:id="rId9"/>
    <p:sldLayoutId id="2147483688" r:id="rId10"/>
    <p:sldLayoutId id="2147483689" r:id="rId11"/>
    <p:sldLayoutId id="2147483693" r:id="rId12"/>
    <p:sldLayoutId id="2147483694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ijis.org/ijis-key-initiatives/nibrs-data-sharing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7"/>
          <p:cNvSpPr txBox="1">
            <a:spLocks noGrp="1"/>
          </p:cNvSpPr>
          <p:nvPr>
            <p:ph type="subTitle" idx="1"/>
          </p:nvPr>
        </p:nvSpPr>
        <p:spPr>
          <a:xfrm rot="-899829">
            <a:off x="734430" y="3080567"/>
            <a:ext cx="5097321" cy="6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2"/>
                </a:solidFill>
                <a:latin typeface="Aptos" panose="020B0004020202020204" pitchFamily="34" charset="0"/>
              </a:rPr>
              <a:t>(California Incident-Based Reporting System)</a:t>
            </a:r>
            <a:endParaRPr sz="1800" b="1" dirty="0">
              <a:solidFill>
                <a:schemeClr val="bg2"/>
              </a:solidFill>
              <a:latin typeface="Aptos" panose="020B0004020202020204" pitchFamily="34" charset="0"/>
            </a:endParaRPr>
          </a:p>
        </p:txBody>
      </p:sp>
      <p:pic>
        <p:nvPicPr>
          <p:cNvPr id="1076" name="Google Shape;10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6846584" y="335414"/>
            <a:ext cx="2404377" cy="4194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47"/>
          <p:cNvSpPr txBox="1">
            <a:spLocks noGrp="1"/>
          </p:cNvSpPr>
          <p:nvPr>
            <p:ph type="ctrTitle"/>
          </p:nvPr>
        </p:nvSpPr>
        <p:spPr>
          <a:xfrm rot="-900081">
            <a:off x="445774" y="1107130"/>
            <a:ext cx="6237313" cy="2084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ptos" panose="020B0004020202020204" pitchFamily="34" charset="0"/>
                <a:cs typeface="Aharoni" panose="02010803020104030203" pitchFamily="2" charset="-79"/>
              </a:rPr>
              <a:t>INTRODUCTION TO CIBRS</a:t>
            </a:r>
            <a:endParaRPr sz="4800" dirty="0"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D3B6B7F9-1A65-6EE2-FCF1-E417D8EE1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718CC-0A52-E00D-AB63-2356609D164B}"/>
              </a:ext>
            </a:extLst>
          </p:cNvPr>
          <p:cNvSpPr txBox="1"/>
          <p:nvPr/>
        </p:nvSpPr>
        <p:spPr>
          <a:xfrm>
            <a:off x="4572000" y="4654140"/>
            <a:ext cx="328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Aptos" panose="020B0004020202020204" pitchFamily="34" charset="0"/>
              </a:rPr>
              <a:t>These materials were created through award number 15PBJS-22-GK-01202-NOHA from the Bureau of Justice Statistics, a component of the Office of Justice Programs within the U.S. Department of Justice. These materials are provided publicly for distribution.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235" y="320942"/>
            <a:ext cx="3254705" cy="57912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CIBRS vs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87788-476B-4620-8002-A5C1177AD6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1789" y="1209958"/>
            <a:ext cx="1148687" cy="495334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latin typeface="Aptos" panose="020B0004020202020204" pitchFamily="34" charset="0"/>
              </a:rPr>
              <a:t>CIBRS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32275" y="1705292"/>
            <a:ext cx="3868738" cy="2763837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Summary counts of part I offenses: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Murder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Rape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Robbery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Aggravated assault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Burglary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Motor vehicle theft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Larceny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Arson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Human Trafficking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Cargo Theft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2240" y="1705292"/>
            <a:ext cx="3887787" cy="2763837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Detailed offense, victim, offender, property, and arrestee information for: 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23 </a:t>
            </a:r>
            <a:r>
              <a:rPr lang="en-US" dirty="0">
                <a:latin typeface="Aptos" panose="020B0004020202020204" pitchFamily="34" charset="0"/>
              </a:rPr>
              <a:t>Group A crime categories made up </a:t>
            </a:r>
            <a:r>
              <a:rPr lang="en-US">
                <a:latin typeface="Aptos" panose="020B0004020202020204" pitchFamily="34" charset="0"/>
              </a:rPr>
              <a:t>of 52 </a:t>
            </a:r>
            <a:r>
              <a:rPr lang="en-US" dirty="0">
                <a:latin typeface="Aptos" panose="020B0004020202020204" pitchFamily="34" charset="0"/>
              </a:rPr>
              <a:t>offenses, and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Arrest-only information for an additional 7 Group B offenses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Location and Zip Code where the crime was committed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Relationship between the victim and the offender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Property connected to a specific incident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6A13C1-1C06-EFBD-6909-90381B792E38}"/>
              </a:ext>
            </a:extLst>
          </p:cNvPr>
          <p:cNvSpPr txBox="1">
            <a:spLocks/>
          </p:cNvSpPr>
          <p:nvPr/>
        </p:nvSpPr>
        <p:spPr>
          <a:xfrm>
            <a:off x="5602699" y="1209958"/>
            <a:ext cx="1611673" cy="49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Font typeface="Farro"/>
              <a:buNone/>
            </a:pPr>
            <a:r>
              <a:rPr lang="en-US" sz="2000" b="1" dirty="0">
                <a:latin typeface="Aptos" panose="020B0004020202020204" pitchFamily="34" charset="0"/>
              </a:rPr>
              <a:t>Summary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EB683AA2-8AE6-1839-7E14-B9CEA734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89" y="1121134"/>
            <a:ext cx="7221771" cy="793447"/>
          </a:xfrm>
        </p:spPr>
        <p:txBody>
          <a:bodyPr/>
          <a:lstStyle/>
          <a:p>
            <a:r>
              <a:rPr lang="en-US" sz="3600" dirty="0"/>
              <a:t>CIBRS has 3 Offense Categories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E89BCD-AF7E-0BD0-44A0-E9001937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267" y="4161282"/>
            <a:ext cx="1026187" cy="793446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1ED82E-E249-C5D9-EC0F-0808845FB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019449"/>
              </p:ext>
            </p:extLst>
          </p:nvPr>
        </p:nvGraphicFramePr>
        <p:xfrm>
          <a:off x="2188596" y="1914581"/>
          <a:ext cx="4149256" cy="254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FA37E46E-B06A-34B2-8FCE-C002544AA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4926" y="2113395"/>
            <a:ext cx="709653" cy="616358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FE17F4-C4E0-7957-360D-B40A373328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291" r="15291"/>
          <a:stretch/>
        </p:blipFill>
        <p:spPr>
          <a:xfrm>
            <a:off x="2316578" y="2876596"/>
            <a:ext cx="709654" cy="61635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F80C6-7910-28BE-41AC-10580D084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719" r="14719"/>
          <a:stretch/>
        </p:blipFill>
        <p:spPr>
          <a:xfrm flipH="1">
            <a:off x="2146853" y="3639796"/>
            <a:ext cx="709653" cy="61635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5F8C5FC2-82A3-673E-11CD-93F7ED480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3E76F885-9868-0A03-3627-A7C578AA98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975845" y="709654"/>
            <a:ext cx="7168155" cy="44338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3A3E65-CDA5-4AE6-88E6-421B5FD6DC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harm or threats of harm to individuals.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5118F-8DB1-379D-1058-CE18F48F1D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>
              <a:spcAft>
                <a:spcPts val="450"/>
              </a:spcAft>
            </a:pPr>
            <a:fld id="{C263D6C4-4840-40CC-AC84-17E24B3B7BDE}" type="slidenum">
              <a:rPr lang="en-US" noProof="0" smtClean="0">
                <a:latin typeface="Aptos" panose="020B0004020202020204" pitchFamily="34" charset="0"/>
              </a:rPr>
              <a:pPr>
                <a:spcAft>
                  <a:spcPts val="450"/>
                </a:spcAft>
              </a:pPr>
              <a:t>12</a:t>
            </a:fld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9C7F7A-53F2-84F2-ED8C-D6A76AC36C23}"/>
              </a:ext>
            </a:extLst>
          </p:cNvPr>
          <p:cNvSpPr txBox="1">
            <a:spLocks/>
          </p:cNvSpPr>
          <p:nvPr/>
        </p:nvSpPr>
        <p:spPr>
          <a:xfrm>
            <a:off x="44000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  <a:cs typeface="Aharoni" panose="02010803020104030203" pitchFamily="2" charset="-79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FBA7D7-8D12-0F44-F89B-FE5972B83B13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Homicide offenses, sex offenses, robbery, kidnapping, and assault offenses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878F7DDF-2FC4-9DD3-D16F-2B97953C772B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Crimes against Persons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0588B-7E6E-6DF9-4FAC-9707761CA2F1}"/>
              </a:ext>
            </a:extLst>
          </p:cNvPr>
          <p:cNvSpPr txBox="1">
            <a:spLocks/>
          </p:cNvSpPr>
          <p:nvPr/>
        </p:nvSpPr>
        <p:spPr>
          <a:xfrm>
            <a:off x="2053048" y="2054844"/>
            <a:ext cx="6583692" cy="29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None/>
            </a:pPr>
            <a:r>
              <a:rPr lang="en-US" b="1" u="sng" dirty="0">
                <a:latin typeface="Aptos" panose="020B0004020202020204" pitchFamily="34" charset="0"/>
              </a:rPr>
              <a:t>Some of the key CIBRS compliance requirements for this category include:</a:t>
            </a:r>
          </a:p>
          <a:p>
            <a:r>
              <a:rPr lang="en-US" dirty="0">
                <a:latin typeface="Aptos" panose="020B0004020202020204" pitchFamily="34" charset="0"/>
              </a:rPr>
              <a:t>Victim Demographics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Age, sex, race and ethnicity</a:t>
            </a:r>
          </a:p>
          <a:p>
            <a:r>
              <a:rPr lang="en-US" dirty="0">
                <a:latin typeface="Aptos" panose="020B0004020202020204" pitchFamily="34" charset="0"/>
              </a:rPr>
              <a:t>Victim Type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The victim type will always be an individual or law enforcement officer</a:t>
            </a:r>
          </a:p>
          <a:p>
            <a:r>
              <a:rPr lang="en-US" dirty="0">
                <a:latin typeface="Aptos" panose="020B0004020202020204" pitchFamily="34" charset="0"/>
              </a:rPr>
              <a:t>Victim-to-Offender Relationship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Mandatory for each victim &amp; offender pair</a:t>
            </a:r>
          </a:p>
          <a:p>
            <a:r>
              <a:rPr lang="en-US" dirty="0">
                <a:latin typeface="Aptos" panose="020B0004020202020204" pitchFamily="34" charset="0"/>
              </a:rPr>
              <a:t>Injury Type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Required if offense involves bodily harm (e.g., assault offenses)</a:t>
            </a:r>
          </a:p>
          <a:p>
            <a:r>
              <a:rPr lang="en-US" dirty="0">
                <a:latin typeface="Aptos" panose="020B0004020202020204" pitchFamily="34" charset="0"/>
              </a:rPr>
              <a:t>Aggravated Assault/Homicide Circumstances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Mandatory for all aggravated assault and homicide offenses.</a:t>
            </a:r>
          </a:p>
        </p:txBody>
      </p:sp>
    </p:spTree>
    <p:extLst>
      <p:ext uri="{BB962C8B-B14F-4D97-AF65-F5344CB8AC3E}">
        <p14:creationId xmlns:p14="http://schemas.microsoft.com/office/powerpoint/2010/main" val="11433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31E2-149C-61A4-87B5-70D83A7C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9A3ACD-11F8-7F72-2B33-9B5C8B4F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5291" r="15291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7003A-A031-9B2E-0804-0E3E4FE01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5845" y="765659"/>
            <a:ext cx="716815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8BF706-CEC6-BC08-AC10-65D51668FE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the unlawful taking of or damage to property.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A6E4D-0B09-EC6C-12A8-74B7AE38CB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>
              <a:spcAft>
                <a:spcPts val="450"/>
              </a:spcAft>
            </a:pPr>
            <a:fld id="{C263D6C4-4840-40CC-AC84-17E24B3B7BDE}" type="slidenum">
              <a:rPr lang="en-US" noProof="0" smtClean="0">
                <a:latin typeface="Aptos" panose="020B0004020202020204" pitchFamily="34" charset="0"/>
              </a:rPr>
              <a:pPr>
                <a:spcAft>
                  <a:spcPts val="450"/>
                </a:spcAft>
              </a:pPr>
              <a:t>13</a:t>
            </a:fld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FFCE-BC13-4FB9-A67B-7B271E94FFC3}"/>
              </a:ext>
            </a:extLst>
          </p:cNvPr>
          <p:cNvSpPr txBox="1">
            <a:spLocks/>
          </p:cNvSpPr>
          <p:nvPr/>
        </p:nvSpPr>
        <p:spPr>
          <a:xfrm>
            <a:off x="245716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  <a:cs typeface="Aharoni" panose="02010803020104030203" pitchFamily="2" charset="-79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B81D8-1902-F2B2-C540-A47DD2886327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Burglary, robbery, stolen property offenses, embezzlement, blackmail, fraud, larceny, motor vehicle theft, arson, bribery, and vandalism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02A39F7-E59C-01C9-7230-B1CE1B788589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Crimes against Property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52270-6394-4B2C-809F-3EAB6AF1E4F6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None/>
            </a:pPr>
            <a:r>
              <a:rPr lang="en-US" b="1" u="sng" dirty="0">
                <a:latin typeface="Aptos" panose="020B0004020202020204" pitchFamily="34" charset="0"/>
              </a:rPr>
              <a:t>Some of the key CIBRS compliance requirements for this category include:</a:t>
            </a:r>
          </a:p>
          <a:p>
            <a:r>
              <a:rPr lang="en-US" dirty="0">
                <a:latin typeface="Aptos" panose="020B0004020202020204" pitchFamily="34" charset="0"/>
              </a:rPr>
              <a:t>Property Information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Type of property loss (e.g. stolen, damaged etc.)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Property description (e.g. vehicle, currency etc.)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Property value (must report estimated fair market value)</a:t>
            </a:r>
          </a:p>
          <a:p>
            <a:r>
              <a:rPr lang="en-US" dirty="0">
                <a:latin typeface="Aptos" panose="020B0004020202020204" pitchFamily="34" charset="0"/>
              </a:rPr>
              <a:t>Date Recovered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Mandatory if property is reported as recovered.</a:t>
            </a:r>
          </a:p>
          <a:p>
            <a:r>
              <a:rPr lang="en-US" dirty="0">
                <a:latin typeface="Aptos" panose="020B0004020202020204" pitchFamily="34" charset="0"/>
              </a:rPr>
              <a:t>Method of Entry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Must report if entry was forced, unforced or unknown.</a:t>
            </a:r>
          </a:p>
        </p:txBody>
      </p:sp>
    </p:spTree>
    <p:extLst>
      <p:ext uri="{BB962C8B-B14F-4D97-AF65-F5344CB8AC3E}">
        <p14:creationId xmlns:p14="http://schemas.microsoft.com/office/powerpoint/2010/main" val="32913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9EC4C-4D1E-FFE6-FA63-52D6699A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4C5DA5-0094-4553-AE7C-FBDCBE493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9" r="14719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70511-BFC7-B241-6CB0-897D46E1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2033975" y="765659"/>
            <a:ext cx="705189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104B55-4C70-98BA-C213-93C94FCFF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3048" y="762152"/>
            <a:ext cx="709095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are considered detrimental to the overall well-being of society, or that violate societal norms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B0E50-4CEB-9799-6E47-9C6B8E51AF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>
              <a:spcAft>
                <a:spcPts val="450"/>
              </a:spcAft>
            </a:pPr>
            <a:fld id="{C263D6C4-4840-40CC-AC84-17E24B3B7BDE}" type="slidenum">
              <a:rPr lang="en-US" noProof="0" smtClean="0">
                <a:latin typeface="Aptos" panose="020B0004020202020204" pitchFamily="34" charset="0"/>
              </a:rPr>
              <a:pPr>
                <a:spcAft>
                  <a:spcPts val="450"/>
                </a:spcAft>
              </a:pPr>
              <a:t>14</a:t>
            </a:fld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15E939-437D-9BB7-381F-438A78D32F3D}"/>
              </a:ext>
            </a:extLst>
          </p:cNvPr>
          <p:cNvSpPr txBox="1">
            <a:spLocks/>
          </p:cNvSpPr>
          <p:nvPr/>
        </p:nvSpPr>
        <p:spPr>
          <a:xfrm>
            <a:off x="117964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  <a:cs typeface="Aharoni" panose="02010803020104030203" pitchFamily="2" charset="-79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E51287-E59A-529E-CF6E-00203C7E4504}"/>
              </a:ext>
            </a:extLst>
          </p:cNvPr>
          <p:cNvSpPr txBox="1">
            <a:spLocks/>
          </p:cNvSpPr>
          <p:nvPr/>
        </p:nvSpPr>
        <p:spPr>
          <a:xfrm>
            <a:off x="2053048" y="1619240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Drug offenses, gambling, pornography, prostitution, and weapon law violations 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05770265-878B-5F90-55D2-2C333E0901C4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Crimes against Society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0831CB-244D-AC6B-91F4-EC74D525C1A0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None/>
            </a:pPr>
            <a:r>
              <a:rPr lang="en-US" b="1" u="sng" dirty="0">
                <a:latin typeface="Aptos" panose="020B0004020202020204" pitchFamily="34" charset="0"/>
              </a:rPr>
              <a:t>Some of the key CIBRS compliance requirements for this category include:</a:t>
            </a:r>
          </a:p>
          <a:p>
            <a:r>
              <a:rPr lang="en-US" dirty="0">
                <a:latin typeface="Aptos" panose="020B0004020202020204" pitchFamily="34" charset="0"/>
              </a:rPr>
              <a:t>Victim Type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Must always be reported as “</a:t>
            </a:r>
            <a:r>
              <a:rPr lang="en-US" b="1" dirty="0">
                <a:latin typeface="Aptos" panose="020B0004020202020204" pitchFamily="34" charset="0"/>
              </a:rPr>
              <a:t>Society/Public”</a:t>
            </a: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Weapon Type (for Weapon Offenses)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Must indicate the type of weapon possessed or used (e.g., handgun, knife).</a:t>
            </a:r>
          </a:p>
          <a:p>
            <a:r>
              <a:rPr lang="en-US" dirty="0">
                <a:latin typeface="Aptos" panose="020B0004020202020204" pitchFamily="34" charset="0"/>
              </a:rPr>
              <a:t>Type of Drug/Narcotic (for Drug offenses)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Must specify the drug involved (e.g., marijuana)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For seized drugs, the drug measurement, weight, or quantity must be reported (unit of measure, e.g., grams, ounces)</a:t>
            </a:r>
          </a:p>
        </p:txBody>
      </p:sp>
    </p:spTree>
    <p:extLst>
      <p:ext uri="{BB962C8B-B14F-4D97-AF65-F5344CB8AC3E}">
        <p14:creationId xmlns:p14="http://schemas.microsoft.com/office/powerpoint/2010/main" val="41064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A3FFB-187F-1F38-A500-C93BC5FE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69" y="2372466"/>
            <a:ext cx="6050173" cy="2281674"/>
          </a:xfrm>
        </p:spPr>
        <p:txBody>
          <a:bodyPr/>
          <a:lstStyle/>
          <a:p>
            <a:r>
              <a:rPr lang="en-US" sz="1800" dirty="0">
                <a:latin typeface="Aptos" panose="020B0004020202020204" pitchFamily="34" charset="0"/>
              </a:rPr>
              <a:t>Longer initial learning curve</a:t>
            </a:r>
          </a:p>
          <a:p>
            <a:r>
              <a:rPr lang="en-US" sz="1800" dirty="0">
                <a:latin typeface="Aptos" panose="020B0004020202020204" pitchFamily="34" charset="0"/>
              </a:rPr>
              <a:t>Reports may take slightly more time to complete</a:t>
            </a:r>
          </a:p>
          <a:p>
            <a:r>
              <a:rPr lang="en-US" sz="1800" dirty="0">
                <a:latin typeface="Aptos" panose="020B0004020202020204" pitchFamily="34" charset="0"/>
              </a:rPr>
              <a:t>Improved data quality = fewer follow-up calls from records</a:t>
            </a:r>
          </a:p>
          <a:p>
            <a:r>
              <a:rPr lang="en-US" sz="1800" dirty="0">
                <a:latin typeface="Aptos" panose="020B0004020202020204" pitchFamily="34" charset="0"/>
              </a:rPr>
              <a:t>Training &amp; guidance will be available</a:t>
            </a:r>
          </a:p>
          <a:p>
            <a:r>
              <a:rPr lang="en-US" sz="1800" dirty="0">
                <a:latin typeface="Aptos" panose="020B0004020202020204" pitchFamily="34" charset="0"/>
              </a:rPr>
              <a:t>After initial learning curve, things will settle in again, and reporting format will become more familiar</a:t>
            </a:r>
          </a:p>
          <a:p>
            <a:r>
              <a:rPr lang="en-US" sz="1800" dirty="0"/>
              <a:t>Increased reliance on officers to take quality reports</a:t>
            </a:r>
          </a:p>
          <a:p>
            <a:pPr marL="152400" indent="0">
              <a:buNone/>
            </a:pP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223" name="Google Shape;1223;p58"/>
          <p:cNvSpPr txBox="1">
            <a:spLocks noGrp="1"/>
          </p:cNvSpPr>
          <p:nvPr>
            <p:ph type="title"/>
          </p:nvPr>
        </p:nvSpPr>
        <p:spPr>
          <a:xfrm>
            <a:off x="1837267" y="1365788"/>
            <a:ext cx="4197149" cy="801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latin typeface="Aptos" panose="020B0004020202020204" pitchFamily="34" charset="0"/>
              </a:rPr>
              <a:t>IMPACT! (</a:t>
            </a:r>
            <a:r>
              <a:rPr lang="en-US" sz="2400" dirty="0">
                <a:latin typeface="Aptos" panose="020B0004020202020204" pitchFamily="34" charset="0"/>
              </a:rPr>
              <a:t>What</a:t>
            </a:r>
            <a:r>
              <a:rPr lang="en" sz="2400" dirty="0">
                <a:latin typeface="Aptos" panose="020B0004020202020204" pitchFamily="34" charset="0"/>
              </a:rPr>
              <a:t> to expect)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224" name="Google Shape;12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6">
            <a:off x="7047737" y="1795380"/>
            <a:ext cx="1812099" cy="243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3CA77803-4D8F-07A7-CCEA-2C21E52BE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2"/>
          <p:cNvSpPr txBox="1">
            <a:spLocks noGrp="1"/>
          </p:cNvSpPr>
          <p:nvPr>
            <p:ph type="title"/>
          </p:nvPr>
        </p:nvSpPr>
        <p:spPr>
          <a:xfrm>
            <a:off x="2172631" y="869008"/>
            <a:ext cx="6306446" cy="672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tos" panose="020B0004020202020204" pitchFamily="34" charset="0"/>
              </a:rPr>
              <a:t>What Officers Need to Know</a:t>
            </a:r>
            <a:endParaRPr sz="3200" dirty="0">
              <a:latin typeface="Aptos" panose="020B0004020202020204" pitchFamily="34" charset="0"/>
            </a:endParaRPr>
          </a:p>
        </p:txBody>
      </p:sp>
      <p:sp>
        <p:nvSpPr>
          <p:cNvPr id="1123" name="Google Shape;1123;p52"/>
          <p:cNvSpPr txBox="1">
            <a:spLocks noGrp="1"/>
          </p:cNvSpPr>
          <p:nvPr>
            <p:ph type="subTitle" idx="1"/>
          </p:nvPr>
        </p:nvSpPr>
        <p:spPr>
          <a:xfrm>
            <a:off x="2128722" y="1683720"/>
            <a:ext cx="5894350" cy="3725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CIBRS requires complete, accurate, and consistent data</a:t>
            </a:r>
          </a:p>
        </p:txBody>
      </p:sp>
      <p:sp>
        <p:nvSpPr>
          <p:cNvPr id="2" name="Google Shape;1123;p52">
            <a:extLst>
              <a:ext uri="{FF2B5EF4-FFF2-40B4-BE49-F238E27FC236}">
                <a16:creationId xmlns:a16="http://schemas.microsoft.com/office/drawing/2014/main" id="{6A97A70D-C189-930E-C3E3-537A4F7BD49C}"/>
              </a:ext>
            </a:extLst>
          </p:cNvPr>
          <p:cNvSpPr txBox="1">
            <a:spLocks/>
          </p:cNvSpPr>
          <p:nvPr/>
        </p:nvSpPr>
        <p:spPr>
          <a:xfrm>
            <a:off x="2128722" y="4017717"/>
            <a:ext cx="5894350" cy="63642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You will be prompted to complete the relationship field for the offense because it is now a *requirement*</a:t>
            </a:r>
          </a:p>
        </p:txBody>
      </p:sp>
      <p:sp>
        <p:nvSpPr>
          <p:cNvPr id="6" name="Google Shape;1123;p52">
            <a:extLst>
              <a:ext uri="{FF2B5EF4-FFF2-40B4-BE49-F238E27FC236}">
                <a16:creationId xmlns:a16="http://schemas.microsoft.com/office/drawing/2014/main" id="{5BBB9AC2-51E8-E618-6A15-2374067966C1}"/>
              </a:ext>
            </a:extLst>
          </p:cNvPr>
          <p:cNvSpPr txBox="1">
            <a:spLocks/>
          </p:cNvSpPr>
          <p:nvPr/>
        </p:nvSpPr>
        <p:spPr>
          <a:xfrm>
            <a:off x="2128722" y="3028458"/>
            <a:ext cx="5894350" cy="86434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" dirty="0">
                <a:latin typeface="Aptos" panose="020B0004020202020204" pitchFamily="34" charset="0"/>
              </a:rPr>
              <a:t>For example, while completing a Domestic Violence Assault report, you failed to report the relationship between the victim and suspect…</a:t>
            </a:r>
          </a:p>
        </p:txBody>
      </p:sp>
      <p:pic>
        <p:nvPicPr>
          <p:cNvPr id="4" name="Graphic 3" descr="Handcuffs with solid fill">
            <a:extLst>
              <a:ext uri="{FF2B5EF4-FFF2-40B4-BE49-F238E27FC236}">
                <a16:creationId xmlns:a16="http://schemas.microsoft.com/office/drawing/2014/main" id="{11F34B81-87C6-3346-6AD1-ACD430C5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81" y="3309147"/>
            <a:ext cx="914400" cy="914400"/>
          </a:xfrm>
          <a:prstGeom prst="rect">
            <a:avLst/>
          </a:prstGeom>
        </p:spPr>
      </p:pic>
      <p:sp>
        <p:nvSpPr>
          <p:cNvPr id="5" name="Google Shape;1123;p52">
            <a:extLst>
              <a:ext uri="{FF2B5EF4-FFF2-40B4-BE49-F238E27FC236}">
                <a16:creationId xmlns:a16="http://schemas.microsoft.com/office/drawing/2014/main" id="{5BB5CADE-92F3-CFDD-4D4E-F7AE08743223}"/>
              </a:ext>
            </a:extLst>
          </p:cNvPr>
          <p:cNvSpPr txBox="1">
            <a:spLocks/>
          </p:cNvSpPr>
          <p:nvPr/>
        </p:nvSpPr>
        <p:spPr>
          <a:xfrm>
            <a:off x="2128722" y="2231260"/>
            <a:ext cx="5894350" cy="62223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6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0" indent="0" algn="l"/>
            <a:r>
              <a:rPr lang="en-US" dirty="0">
                <a:latin typeface="Aptos" panose="020B0004020202020204" pitchFamily="34" charset="0"/>
              </a:rPr>
              <a:t>The system  should now include data validations to help ensure reports are complete</a:t>
            </a:r>
            <a:endParaRPr lang="en" dirty="0">
              <a:latin typeface="Aptos" panose="020B0004020202020204" pitchFamily="34" charset="0"/>
            </a:endParaRP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20502454-8E74-1F6C-CFF7-7B2C7D626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1"/>
          <p:cNvSpPr txBox="1">
            <a:spLocks noGrp="1"/>
          </p:cNvSpPr>
          <p:nvPr>
            <p:ph type="subTitle" idx="1"/>
          </p:nvPr>
        </p:nvSpPr>
        <p:spPr>
          <a:xfrm rot="-899872">
            <a:off x="345835" y="2112738"/>
            <a:ext cx="5254452" cy="1995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More </a:t>
            </a:r>
            <a:r>
              <a:rPr lang="en" u="sng" dirty="0">
                <a:latin typeface="Aptos" panose="020B0004020202020204" pitchFamily="34" charset="0"/>
              </a:rPr>
              <a:t>mandatory fields </a:t>
            </a:r>
            <a:r>
              <a:rPr lang="en" dirty="0">
                <a:latin typeface="Aptos" panose="020B0004020202020204" pitchFamily="34" charset="0"/>
              </a:rPr>
              <a:t>in your reports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RMS prompts for:</a:t>
            </a:r>
          </a:p>
          <a:p>
            <a:pPr marL="457200" lvl="1" indent="0" algn="l">
              <a:buClr>
                <a:srgbClr val="EAAD29"/>
              </a:buClr>
            </a:pPr>
            <a:r>
              <a:rPr lang="en" sz="1600" dirty="0">
                <a:solidFill>
                  <a:schemeClr val="bg1"/>
                </a:solidFill>
                <a:latin typeface="Aptos" panose="020B0004020202020204" pitchFamily="34" charset="0"/>
              </a:rPr>
              <a:t>	Weapon type, bias motivation, victim 	demographics, and much more depending </a:t>
            </a:r>
            <a:r>
              <a:rPr lang="en" sz="1600">
                <a:solidFill>
                  <a:schemeClr val="bg1"/>
                </a:solidFill>
                <a:latin typeface="Aptos" panose="020B0004020202020204" pitchFamily="34" charset="0"/>
              </a:rPr>
              <a:t>on 	the type </a:t>
            </a:r>
            <a:r>
              <a:rPr lang="en" sz="1600" dirty="0">
                <a:solidFill>
                  <a:schemeClr val="bg1"/>
                </a:solidFill>
                <a:latin typeface="Aptos" panose="020B0004020202020204" pitchFamily="34" charset="0"/>
              </a:rPr>
              <a:t>of crime reported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Expect </a:t>
            </a:r>
            <a:r>
              <a:rPr lang="en" u="sng" dirty="0">
                <a:latin typeface="Aptos" panose="020B0004020202020204" pitchFamily="34" charset="0"/>
              </a:rPr>
              <a:t>validation errors </a:t>
            </a:r>
            <a:r>
              <a:rPr lang="en" dirty="0">
                <a:latin typeface="Aptos" panose="020B0004020202020204" pitchFamily="34" charset="0"/>
              </a:rPr>
              <a:t>if fields are missing or inconsistent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Officer narratives must match structured data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16" name="Google Shape;1116;p51"/>
          <p:cNvSpPr txBox="1">
            <a:spLocks noGrp="1"/>
          </p:cNvSpPr>
          <p:nvPr>
            <p:ph type="title"/>
          </p:nvPr>
        </p:nvSpPr>
        <p:spPr>
          <a:xfrm rot="-899819">
            <a:off x="-83298" y="986084"/>
            <a:ext cx="5351279" cy="4811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ANY CHANGE IN OUR RMS SYSTEM?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117" name="Google Shape;1117;p51"/>
          <p:cNvPicPr preferRelativeResize="0"/>
          <p:nvPr/>
        </p:nvPicPr>
        <p:blipFill rotWithShape="1">
          <a:blip r:embed="rId3">
            <a:alphaModFix/>
          </a:blip>
          <a:srcRect t="99" b="89"/>
          <a:stretch/>
        </p:blipFill>
        <p:spPr>
          <a:xfrm rot="-899995">
            <a:off x="5002128" y="-8619"/>
            <a:ext cx="3628897" cy="307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40661FE-5792-FCCB-4493-0CE9F91B7F31}"/>
              </a:ext>
            </a:extLst>
          </p:cNvPr>
          <p:cNvSpPr txBox="1">
            <a:spLocks/>
          </p:cNvSpPr>
          <p:nvPr/>
        </p:nvSpPr>
        <p:spPr>
          <a:xfrm rot="-900205">
            <a:off x="2153803" y="1339867"/>
            <a:ext cx="1137994" cy="9205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ln w="0"/>
                <a:solidFill>
                  <a:srgbClr val="009644"/>
                </a:solidFill>
                <a:effectLst>
                  <a:reflection blurRad="6350" stA="53000" endA="300" endPos="35500" dir="5400000" sy="-90000" algn="bl" rotWithShape="0"/>
                </a:effectLst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YES!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E5CB949-1D74-82AD-22E8-5D3C3F8510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BB41-5703-DD4A-E03D-DFA9DA35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1592350"/>
            <a:ext cx="3876000" cy="481200"/>
          </a:xfrm>
        </p:spPr>
        <p:txBody>
          <a:bodyPr/>
          <a:lstStyle/>
          <a:p>
            <a:r>
              <a:rPr lang="en-US" dirty="0"/>
              <a:t>Training Timeline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C1346-F3CA-4556-27A2-660D23234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425" y="2073163"/>
            <a:ext cx="3876000" cy="1376400"/>
          </a:xfrm>
        </p:spPr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</p:txBody>
      </p: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01733B9A-DD06-6069-6103-4E24D08B2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600" y="1447262"/>
            <a:ext cx="1500999" cy="1500999"/>
          </a:xfrm>
          <a:prstGeom prst="rect">
            <a:avLst/>
          </a:prstGeom>
        </p:spPr>
      </p:pic>
      <p:pic>
        <p:nvPicPr>
          <p:cNvPr id="6" name="Picture 5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7CCD6DA-8942-2D70-A391-3F802B5013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4500" b="1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jalla One"/>
                <a:cs typeface="Fjalla One"/>
                <a:sym typeface="Fjalla One"/>
              </a:rPr>
              <a:t>Available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33718-91E6-D811-BCA4-FEB95F408B9F}"/>
              </a:ext>
            </a:extLst>
          </p:cNvPr>
          <p:cNvSpPr txBox="1"/>
          <p:nvPr/>
        </p:nvSpPr>
        <p:spPr>
          <a:xfrm>
            <a:off x="3230910" y="3294319"/>
            <a:ext cx="4757027" cy="123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Autofit/>
          </a:bodyPr>
          <a:lstStyle/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INSERT AGENCY RECORDS CONTACT HERE</a:t>
            </a:r>
          </a:p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  <a:hlinkClick r:id="rId2"/>
              </a:rPr>
              <a:t>View Additional Training Resources from 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  <a:hlinkClick r:id="rId2"/>
              </a:rPr>
              <a:t>IJIS</a:t>
            </a:r>
            <a:endParaRPr lang="en-US" sz="1800" b="0" i="0" u="none" strike="noStrike" cap="none" dirty="0">
              <a:solidFill>
                <a:schemeClr val="tx1"/>
              </a:solidFill>
              <a:latin typeface="Aptos" panose="020B0004020202020204" pitchFamily="34" charset="0"/>
              <a:ea typeface="Farro"/>
              <a:cs typeface="Farro"/>
              <a:sym typeface="Farro"/>
            </a:endParaRPr>
          </a:p>
        </p:txBody>
      </p:sp>
    </p:spTree>
    <p:extLst>
      <p:ext uri="{BB962C8B-B14F-4D97-AF65-F5344CB8AC3E}">
        <p14:creationId xmlns:p14="http://schemas.microsoft.com/office/powerpoint/2010/main" val="26897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9"/>
          <p:cNvSpPr txBox="1">
            <a:spLocks noGrp="1"/>
          </p:cNvSpPr>
          <p:nvPr>
            <p:ph type="title"/>
          </p:nvPr>
        </p:nvSpPr>
        <p:spPr>
          <a:xfrm>
            <a:off x="6366932" y="539700"/>
            <a:ext cx="2063767" cy="4581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OBJECTIVES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092" name="Google Shape;1092;p49"/>
          <p:cNvSpPr txBox="1">
            <a:spLocks noGrp="1"/>
          </p:cNvSpPr>
          <p:nvPr>
            <p:ph type="title" idx="2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01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3" name="Google Shape;1093;p49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4" name="Google Shape;1094;p49"/>
          <p:cNvSpPr txBox="1">
            <a:spLocks noGrp="1"/>
          </p:cNvSpPr>
          <p:nvPr>
            <p:ph type="title" idx="4"/>
          </p:nvPr>
        </p:nvSpPr>
        <p:spPr>
          <a:xfrm>
            <a:off x="2033111" y="1976418"/>
            <a:ext cx="2509200" cy="572700"/>
          </a:xfrm>
          <a:prstGeom prst="rect">
            <a:avLst/>
          </a:prstGeom>
        </p:spPr>
        <p:txBody>
          <a:bodyPr spcFirstLastPara="1" wrap="square" lIns="91425" tIns="91425" rIns="15350" bIns="91425" anchor="ctr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Understanding the purpose and structure of CIBRS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5" name="Google Shape;1095;p49"/>
          <p:cNvSpPr txBox="1">
            <a:spLocks noGrp="1"/>
          </p:cNvSpPr>
          <p:nvPr>
            <p:ph type="title" idx="5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02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6" name="Google Shape;1096;p49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Aptos" panose="020B0004020202020204" pitchFamily="34" charset="0"/>
              </a:rPr>
              <a:t>DIFFERENCE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7" name="Google Shape;1097;p49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Learn how CIBRS differs from Summary Reporting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8" name="Google Shape;1098;p49"/>
          <p:cNvSpPr txBox="1">
            <a:spLocks noGrp="1"/>
          </p:cNvSpPr>
          <p:nvPr>
            <p:ph type="title" idx="8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03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9" name="Google Shape;1099;p49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IMPACT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0" name="Google Shape;1100;p49"/>
          <p:cNvSpPr txBox="1">
            <a:spLocks noGrp="1"/>
          </p:cNvSpPr>
          <p:nvPr>
            <p:ph type="title" idx="13"/>
          </p:nvPr>
        </p:nvSpPr>
        <p:spPr>
          <a:xfrm>
            <a:off x="2062800" y="3426051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Identify how CIBRS affects your day-to-day workflows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1" name="Google Shape;1101;p49"/>
          <p:cNvSpPr txBox="1">
            <a:spLocks noGrp="1"/>
          </p:cNvSpPr>
          <p:nvPr>
            <p:ph type="title" idx="14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04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2" name="Google Shape;1102;p49"/>
          <p:cNvSpPr txBox="1">
            <a:spLocks noGrp="1"/>
          </p:cNvSpPr>
          <p:nvPr>
            <p:ph type="title" idx="15"/>
          </p:nvPr>
        </p:nvSpPr>
        <p:spPr>
          <a:xfrm>
            <a:off x="5633474" y="3119499"/>
            <a:ext cx="2740125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CHANGES TO EXPECT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3" name="Google Shape;1103;p49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Prepare for key changes in the RMS systems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DBFF8D0-CAC8-6369-B960-5B0399CCE4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3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30" name="Google Shape;1130;p53"/>
          <p:cNvSpPr txBox="1">
            <a:spLocks noGrp="1"/>
          </p:cNvSpPr>
          <p:nvPr>
            <p:ph type="subTitle" idx="1"/>
          </p:nvPr>
        </p:nvSpPr>
        <p:spPr>
          <a:xfrm>
            <a:off x="4407625" y="2123962"/>
            <a:ext cx="3876000" cy="2254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CA agencies are mandated under state statute to send crime statistics to the CA DOJ. CA DOJ then reports this data to the FBI.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The standard collection method at the federal level for crime reporting has changed, which results in a need for us to change our way of collecting and reporting crime data </a:t>
            </a:r>
            <a:r>
              <a:rPr lang="en" dirty="0">
                <a:solidFill>
                  <a:schemeClr val="tx1"/>
                </a:solidFill>
                <a:latin typeface="Aptos" panose="020B0004020202020204" pitchFamily="34" charset="0"/>
              </a:rPr>
              <a:t>	</a:t>
            </a:r>
          </a:p>
        </p:txBody>
      </p:sp>
      <p:pic>
        <p:nvPicPr>
          <p:cNvPr id="1131" name="Google Shape;1131;p53"/>
          <p:cNvPicPr preferRelativeResize="0"/>
          <p:nvPr/>
        </p:nvPicPr>
        <p:blipFill rotWithShape="1">
          <a:blip r:embed="rId3">
            <a:alphaModFix/>
          </a:blip>
          <a:srcRect l="8147"/>
          <a:stretch/>
        </p:blipFill>
        <p:spPr>
          <a:xfrm>
            <a:off x="0" y="1349275"/>
            <a:ext cx="3927773" cy="25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A301C12-7C79-D70F-3E45-57F190411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E76C1-32A0-E7D0-2375-6144E159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279" y="891304"/>
            <a:ext cx="7717200" cy="4138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Most people in our agency didn’t even know it because the data was reported in a Summary Reporting System (SRS) format.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This SRS format has been used by the FBI since the 1930s.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Traditionally, our records department prepared monthly reports for the state UCR Program and the FBI.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1400" dirty="0">
                <a:latin typeface="Aptos" panose="020B0004020202020204" pitchFamily="34" charset="0"/>
              </a:rPr>
              <a:t>--------------------------------------------------------------------------------------------------------------------------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Given the need for more detailed crime data, the FBI developed a new crime reporting system: </a:t>
            </a:r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National Incident-Based Reporting System (NIBRS)</a:t>
            </a:r>
            <a:r>
              <a:rPr lang="en-US" sz="1400" b="1" dirty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This system collects more detailed data on each incident that will require officer input.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California added some additional data elements to meet state legislative requirements, </a:t>
            </a:r>
            <a:r>
              <a:rPr lang="en-US" sz="1400" dirty="0"/>
              <a:t>creating the</a:t>
            </a:r>
            <a:r>
              <a:rPr lang="en-US" sz="1400" dirty="0">
                <a:latin typeface="Aptos" panose="020B0004020202020204" pitchFamily="34" charset="0"/>
              </a:rPr>
              <a:t>: </a:t>
            </a:r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California Incident-Based Reporting System (CIBRS).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3942E-591F-2E03-2E6B-0A64ADFB7D12}"/>
              </a:ext>
            </a:extLst>
          </p:cNvPr>
          <p:cNvSpPr txBox="1"/>
          <p:nvPr/>
        </p:nvSpPr>
        <p:spPr>
          <a:xfrm>
            <a:off x="1660712" y="739253"/>
            <a:ext cx="543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Our Agency has reported crime statistics to the FBI for decades.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DAA21-A9A6-82D5-C0A8-994C29EDE6CD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A60E47-CFAC-D164-57DF-8F85D1BD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33" y="213678"/>
            <a:ext cx="4078667" cy="458100"/>
          </a:xfrm>
        </p:spPr>
        <p:txBody>
          <a:bodyPr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Info about </a:t>
            </a:r>
            <a:r>
              <a:rPr lang="en-US" sz="2000" dirty="0" err="1">
                <a:latin typeface="Aptos" panose="020B0004020202020204" pitchFamily="34" charset="0"/>
              </a:rPr>
              <a:t>UCR</a:t>
            </a:r>
            <a:r>
              <a:rPr lang="en-US" sz="2000" dirty="0">
                <a:latin typeface="Aptos" panose="020B0004020202020204" pitchFamily="34" charset="0"/>
              </a:rPr>
              <a:t> Reporting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96014E2-82E0-2C72-D3D2-98272D5F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CAC5-45ED-AF26-5E9D-C0913AD1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E42E1F-3A08-8029-9C2C-9FA355CA1B5F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18FE52-60D4-4ADE-4E8C-2E68553F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213678"/>
            <a:ext cx="3206600" cy="45810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Submitting the Data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5F2F8E2-E87A-CA56-5335-F5D12BBA8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16E2FF-F433-6561-981B-290A22C87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784" y="1300380"/>
            <a:ext cx="7634733" cy="3088142"/>
          </a:xfrm>
        </p:spPr>
        <p:txBody>
          <a:bodyPr/>
          <a:lstStyle/>
          <a:p>
            <a:r>
              <a:rPr lang="en-US" sz="1400" dirty="0"/>
              <a:t>Under the old system (SRS), data was compiled and submitted monthly through a variety of ways by agencies, including writing data on forms, PDF, email, mail, fax, etc.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With the move to CIBRS,</a:t>
            </a:r>
            <a:r>
              <a:rPr lang="en-US" sz="1400" dirty="0"/>
              <a:t> agencies need to collect detailed data in their RMS to meet the requirements</a:t>
            </a:r>
            <a:r>
              <a:rPr lang="en-US" sz="1400" dirty="0">
                <a:latin typeface="Aptos" panose="020B0004020202020204" pitchFamily="34" charset="0"/>
              </a:rPr>
              <a:t>.</a:t>
            </a:r>
          </a:p>
          <a:p>
            <a:pPr marL="15240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The data files with detailed information are electronically sent to the state repository, which is vastly different from how the SRS reports were sent.</a:t>
            </a:r>
          </a:p>
        </p:txBody>
      </p:sp>
    </p:spTree>
    <p:extLst>
      <p:ext uri="{BB962C8B-B14F-4D97-AF65-F5344CB8AC3E}">
        <p14:creationId xmlns:p14="http://schemas.microsoft.com/office/powerpoint/2010/main" val="1651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0C0B-545D-B0C7-CF50-1A32C0E6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900026">
            <a:off x="195839" y="1421137"/>
            <a:ext cx="8634564" cy="2650089"/>
          </a:xfrm>
        </p:spPr>
        <p:txBody>
          <a:bodyPr/>
          <a:lstStyle/>
          <a:p>
            <a:r>
              <a:rPr lang="en-US" sz="4400" dirty="0">
                <a:latin typeface="Aptos" panose="020B0004020202020204" pitchFamily="34" charset="0"/>
              </a:rPr>
              <a:t>What CIBRS Means For You and Your Reports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0013D-8D87-6682-E747-607F2A0649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rot="-900205">
            <a:off x="2501043" y="927704"/>
            <a:ext cx="1137994" cy="92055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1B324F59-6DB3-96C1-EB1D-388B96B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543" y="3143099"/>
            <a:ext cx="1227458" cy="122745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E03A481-D6A3-4244-26EA-F7AEB12CBD1A}"/>
              </a:ext>
            </a:extLst>
          </p:cNvPr>
          <p:cNvSpPr txBox="1">
            <a:spLocks/>
          </p:cNvSpPr>
          <p:nvPr/>
        </p:nvSpPr>
        <p:spPr>
          <a:xfrm rot="-900205">
            <a:off x="3392122" y="904553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5EF7492-934A-2B3F-42EB-A25A7ACCD17A}"/>
              </a:ext>
            </a:extLst>
          </p:cNvPr>
          <p:cNvSpPr txBox="1">
            <a:spLocks/>
          </p:cNvSpPr>
          <p:nvPr/>
        </p:nvSpPr>
        <p:spPr>
          <a:xfrm rot="-900205">
            <a:off x="4126625" y="488219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706CEA6-BA1E-FCD4-07B1-1B9D56E80D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5D0A7027-90CC-1457-B988-19CD07EA9D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850481"/>
              </p:ext>
            </p:extLst>
          </p:nvPr>
        </p:nvGraphicFramePr>
        <p:xfrm>
          <a:off x="386561" y="1092080"/>
          <a:ext cx="8411426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1F46C4CA-537C-A77C-7B62-2B9372F71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FC94F36E-1909-8B16-A25D-E844A6CB65D7}"/>
              </a:ext>
            </a:extLst>
          </p:cNvPr>
          <p:cNvSpPr txBox="1">
            <a:spLocks/>
          </p:cNvSpPr>
          <p:nvPr/>
        </p:nvSpPr>
        <p:spPr>
          <a:xfrm>
            <a:off x="2669624" y="863030"/>
            <a:ext cx="3804751" cy="4581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bg2"/>
                </a:solidFill>
                <a:latin typeface="Aptos" panose="020B0004020202020204" pitchFamily="34" charset="0"/>
              </a:rPr>
              <a:t>What is CIBRS? (Cont’d)</a:t>
            </a:r>
          </a:p>
        </p:txBody>
      </p:sp>
    </p:spTree>
    <p:extLst>
      <p:ext uri="{BB962C8B-B14F-4D97-AF65-F5344CB8AC3E}">
        <p14:creationId xmlns:p14="http://schemas.microsoft.com/office/powerpoint/2010/main" val="29027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/>
          <p:cNvSpPr txBox="1">
            <a:spLocks noGrp="1"/>
          </p:cNvSpPr>
          <p:nvPr>
            <p:ph type="title"/>
          </p:nvPr>
        </p:nvSpPr>
        <p:spPr>
          <a:xfrm>
            <a:off x="2598091" y="661240"/>
            <a:ext cx="3947817" cy="5559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WHY CIBRS MATTERS?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109" name="Google Shape;1109;p50"/>
          <p:cNvSpPr txBox="1">
            <a:spLocks noGrp="1"/>
          </p:cNvSpPr>
          <p:nvPr>
            <p:ph type="body" idx="1"/>
          </p:nvPr>
        </p:nvSpPr>
        <p:spPr>
          <a:xfrm>
            <a:off x="487633" y="1363194"/>
            <a:ext cx="4745850" cy="3119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Meets state-mandated reporting requirements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Provides richer, more detailed data for analysis 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Utilizes more data already collected in RMS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Improves report standards to ensure quality and consistency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Tracks multiple offenses, victims, and offenders per incident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Supports transparency, funding, and policy decisions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Officers’ reports = the foundation of national crime statistics</a:t>
            </a:r>
            <a:endParaRPr sz="1400" dirty="0">
              <a:latin typeface="Aptos" panose="020B0004020202020204" pitchFamily="34" charset="0"/>
            </a:endParaRPr>
          </a:p>
        </p:txBody>
      </p:sp>
      <p:pic>
        <p:nvPicPr>
          <p:cNvPr id="1110" name="Google Shape;11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075" y="1152641"/>
            <a:ext cx="2028542" cy="26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1AD391E-DC49-3825-A96F-E7A50842B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>
          <a:extLst>
            <a:ext uri="{FF2B5EF4-FFF2-40B4-BE49-F238E27FC236}">
              <a16:creationId xmlns:a16="http://schemas.microsoft.com/office/drawing/2014/main" id="{0516DFF3-328D-78EC-CD95-6CF04B83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>
            <a:extLst>
              <a:ext uri="{FF2B5EF4-FFF2-40B4-BE49-F238E27FC236}">
                <a16:creationId xmlns:a16="http://schemas.microsoft.com/office/drawing/2014/main" id="{83104E11-11DA-0E95-50AF-9188F112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2189" y="519853"/>
            <a:ext cx="2867594" cy="393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(new)  </a:t>
            </a:r>
            <a:r>
              <a:rPr lang="en" sz="1400" b="0" dirty="0">
                <a:solidFill>
                  <a:srgbClr val="FF0000"/>
                </a:solidFill>
                <a:latin typeface="Aptos" panose="020B0004020202020204" pitchFamily="34" charset="0"/>
              </a:rPr>
              <a:t>CIBRS vs SUMMARY </a:t>
            </a: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(old)</a:t>
            </a:r>
            <a:endParaRPr sz="1400" b="0" i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110" name="Google Shape;1110;p50" descr="Hands typing on keyboard">
            <a:extLst>
              <a:ext uri="{FF2B5EF4-FFF2-40B4-BE49-F238E27FC236}">
                <a16:creationId xmlns:a16="http://schemas.microsoft.com/office/drawing/2014/main" id="{E38199ED-0756-42C2-B89E-E21BAA99895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462740" y="1765582"/>
            <a:ext cx="2403467" cy="23087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DD5C71-7D35-1D79-A8D7-6E0AD00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96811"/>
              </p:ext>
            </p:extLst>
          </p:nvPr>
        </p:nvGraphicFramePr>
        <p:xfrm>
          <a:off x="464820" y="946078"/>
          <a:ext cx="5768338" cy="4047936"/>
        </p:xfrm>
        <a:graphic>
          <a:graphicData uri="http://schemas.openxmlformats.org/drawingml/2006/table">
            <a:tbl>
              <a:tblPr firstRow="1" bandRow="1">
                <a:tableStyleId>{BE15D43A-84F7-4D9F-9077-7150D35811EC}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386032009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727151229"/>
                    </a:ext>
                  </a:extLst>
                </a:gridCol>
                <a:gridCol w="1272538">
                  <a:extLst>
                    <a:ext uri="{9D8B030D-6E8A-4147-A177-3AD203B41FA5}">
                      <a16:colId xmlns:a16="http://schemas.microsoft.com/office/drawing/2014/main" val="2467853798"/>
                    </a:ext>
                  </a:extLst>
                </a:gridCol>
              </a:tblGrid>
              <a:tr h="33846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CIBRS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Summary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90222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Time/Location of Incident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987193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Clearance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82558"/>
                  </a:ext>
                </a:extLst>
              </a:tr>
              <a:tr h="372314">
                <a:tc>
                  <a:txBody>
                    <a:bodyPr/>
                    <a:lstStyle/>
                    <a:p>
                      <a:r>
                        <a:rPr lang="en-US" sz="1200" dirty="0"/>
                        <a:t>UCR Offense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9644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Multiple Offenses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Most Serious Offense Reported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41508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Completed or Attempted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5398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Type of Weapon/Forced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9771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Demographics of Victim(s)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6190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 of Suspects(s)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14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Arrest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484336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Relationship btw Victim &amp; Suspect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88153"/>
                  </a:ext>
                </a:extLst>
              </a:tr>
              <a:tr h="361644">
                <a:tc>
                  <a:txBody>
                    <a:bodyPr/>
                    <a:lstStyle/>
                    <a:p>
                      <a:r>
                        <a:rPr lang="en-US" sz="1200" dirty="0"/>
                        <a:t>Property Description &amp; Monetary 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768307"/>
                  </a:ext>
                </a:extLst>
              </a:tr>
            </a:tbl>
          </a:graphicData>
        </a:graphic>
      </p:graphicFrame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9C84CC5-14A1-5E16-DA8A-04AAA4F727CC}"/>
              </a:ext>
            </a:extLst>
          </p:cNvPr>
          <p:cNvSpPr txBox="1">
            <a:spLocks/>
          </p:cNvSpPr>
          <p:nvPr/>
        </p:nvSpPr>
        <p:spPr>
          <a:xfrm>
            <a:off x="4907865" y="149486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Differences between New vs. Old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7EF1803E-D461-8B0F-273E-363ACC8D30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ional Police Week by Slidesgo">
  <a:themeElements>
    <a:clrScheme name="Simple Light">
      <a:dk1>
        <a:srgbClr val="1B1B1B"/>
      </a:dk1>
      <a:lt1>
        <a:srgbClr val="DFDFDF"/>
      </a:lt1>
      <a:dk2>
        <a:srgbClr val="FFFFFF"/>
      </a:dk2>
      <a:lt2>
        <a:srgbClr val="EAAD2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1219</Words>
  <Application>Microsoft Office PowerPoint</Application>
  <PresentationFormat>On-screen Show (16:9)</PresentationFormat>
  <Paragraphs>180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Farro</vt:lpstr>
      <vt:lpstr>Roboto Condensed Light</vt:lpstr>
      <vt:lpstr>Fjalla One</vt:lpstr>
      <vt:lpstr>Nunito</vt:lpstr>
      <vt:lpstr>Ubuntu</vt:lpstr>
      <vt:lpstr>Wingdings</vt:lpstr>
      <vt:lpstr>Arial</vt:lpstr>
      <vt:lpstr>Abadi</vt:lpstr>
      <vt:lpstr>National Police Week by Slidesgo</vt:lpstr>
      <vt:lpstr>INTRODUCTION TO CIBRS</vt:lpstr>
      <vt:lpstr>OBJECTIVES</vt:lpstr>
      <vt:lpstr>INTRODUCTION</vt:lpstr>
      <vt:lpstr>Info about UCR Reporting</vt:lpstr>
      <vt:lpstr>Submitting the Data</vt:lpstr>
      <vt:lpstr>What CIBRS Means For You and Your Reports</vt:lpstr>
      <vt:lpstr>PowerPoint Presentation</vt:lpstr>
      <vt:lpstr>WHY CIBRS MATTERS?</vt:lpstr>
      <vt:lpstr>(new)  CIBRS vs SUMMARY (old)</vt:lpstr>
      <vt:lpstr>CIBRS vs Summary</vt:lpstr>
      <vt:lpstr>CIBRS has 3 Offense Categories</vt:lpstr>
      <vt:lpstr>Offenses that involve harm or threats of harm to individuals.</vt:lpstr>
      <vt:lpstr>Offenses that involve the unlawful taking of or damage to property.</vt:lpstr>
      <vt:lpstr>Offenses that are considered detrimental to the overall well-being of society, or that violate societal norms</vt:lpstr>
      <vt:lpstr>IMPACT! (What to expect)</vt:lpstr>
      <vt:lpstr>What Officers Need to Know</vt:lpstr>
      <vt:lpstr>ANY CHANGE IN OUR RMS SYSTEM?</vt:lpstr>
      <vt:lpstr>Training Timeline</vt:lpstr>
      <vt:lpstr>Available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Emmanuel Oladipupo</dc:creator>
  <cp:lastModifiedBy>Alex McAdoo</cp:lastModifiedBy>
  <cp:revision>10</cp:revision>
  <dcterms:modified xsi:type="dcterms:W3CDTF">2025-09-19T19:52:05Z</dcterms:modified>
</cp:coreProperties>
</file>