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20"/>
  </p:notesMasterIdLst>
  <p:sldIdLst>
    <p:sldId id="256" r:id="rId2"/>
    <p:sldId id="258" r:id="rId3"/>
    <p:sldId id="262" r:id="rId4"/>
    <p:sldId id="316" r:id="rId5"/>
    <p:sldId id="318" r:id="rId6"/>
    <p:sldId id="313" r:id="rId7"/>
    <p:sldId id="259" r:id="rId8"/>
    <p:sldId id="314" r:id="rId9"/>
    <p:sldId id="315" r:id="rId10"/>
    <p:sldId id="324" r:id="rId11"/>
    <p:sldId id="327" r:id="rId12"/>
    <p:sldId id="328" r:id="rId13"/>
    <p:sldId id="329" r:id="rId14"/>
    <p:sldId id="267" r:id="rId15"/>
    <p:sldId id="261" r:id="rId16"/>
    <p:sldId id="260" r:id="rId17"/>
    <p:sldId id="323" r:id="rId18"/>
    <p:sldId id="292" r:id="rId19"/>
  </p:sldIdLst>
  <p:sldSz cx="9144000" cy="5143500" type="screen16x9"/>
  <p:notesSz cx="6858000" cy="9144000"/>
  <p:embeddedFontLst>
    <p:embeddedFont>
      <p:font typeface="Abadi" panose="020B0604020104020204" pitchFamily="34" charset="0"/>
      <p:regular r:id="rId21"/>
      <p:bold r:id="rId22"/>
      <p:italic r:id="rId23"/>
      <p:boldItalic r:id="rId24"/>
    </p:embeddedFont>
    <p:embeddedFont>
      <p:font typeface="Farro" panose="020B0604020202020204" charset="0"/>
      <p:regular r:id="rId25"/>
      <p:bold r:id="rId26"/>
    </p:embeddedFont>
    <p:embeddedFont>
      <p:font typeface="Fjalla One" panose="02000506040000020004" pitchFamily="2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B7B58B-F887-4636-ACC2-E2CF759096BD}" name="Betheny Asher" initials="BA" userId="S::Betheny.Asher@doj.ca.gov::29f4c38c-84f7-4969-8ccb-488db004ba66" providerId="AD"/>
  <p188:author id="{5D8880EC-EBB6-E8B8-8EB4-6A1A641DBADE}" name="Kyle Richards" initials="KR" userId="S::Kyle.Richards@doj.ca.gov::ef12ccd0-ef64-4010-89ee-516e86866f9f" providerId="AD"/>
  <p188:author id="{5CD713ED-1C07-C183-77BC-9BA2AB848F09}" name="Melissa Winesburg" initials="MW" userId="S::melissa.winesburg@ijis.org::fe0b8b19-5822-4087-8145-562a09a37e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44"/>
    <a:srgbClr val="FF8989"/>
    <a:srgbClr val="EAAD29"/>
    <a:srgbClr val="FF6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58BE34-6774-460F-9229-F5DDFC09B918}" v="1" dt="2025-09-19T20:06:52.826"/>
  </p1510:revLst>
</p1510:revInfo>
</file>

<file path=ppt/tableStyles.xml><?xml version="1.0" encoding="utf-8"?>
<a:tblStyleLst xmlns:a="http://schemas.openxmlformats.org/drawingml/2006/main" def="{BE15D43A-84F7-4D9F-9077-7150D35811EC}">
  <a:tblStyle styleId="{BE15D43A-84F7-4D9F-9077-7150D35811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85043" autoAdjust="0"/>
  </p:normalViewPr>
  <p:slideViewPr>
    <p:cSldViewPr snapToGrid="0">
      <p:cViewPr varScale="1">
        <p:scale>
          <a:sx n="121" d="100"/>
          <a:sy n="121" d="100"/>
        </p:scale>
        <p:origin x="14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632B24-2109-45F6-B806-F8F95BEA0E39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8DE94BE-073E-4488-BDBF-C6AD7C9A198B}">
      <dgm:prSet phldrT="[Text]"/>
      <dgm:spPr/>
      <dgm:t>
        <a:bodyPr/>
        <a:lstStyle/>
        <a:p>
          <a:r>
            <a:rPr lang="en-US" dirty="0"/>
            <a:t>Crimes Against Persons</a:t>
          </a:r>
        </a:p>
      </dgm:t>
    </dgm:pt>
    <dgm:pt modelId="{B5EAC006-FED8-4D3F-A924-7D6612B0FE55}" type="parTrans" cxnId="{4722F4A3-E019-4EF5-A256-3CE30C27D1AB}">
      <dgm:prSet/>
      <dgm:spPr/>
      <dgm:t>
        <a:bodyPr/>
        <a:lstStyle/>
        <a:p>
          <a:endParaRPr lang="en-US"/>
        </a:p>
      </dgm:t>
    </dgm:pt>
    <dgm:pt modelId="{9547A895-5E73-4943-8F91-1BE285F2B295}" type="sibTrans" cxnId="{4722F4A3-E019-4EF5-A256-3CE30C27D1AB}">
      <dgm:prSet/>
      <dgm:spPr/>
      <dgm:t>
        <a:bodyPr/>
        <a:lstStyle/>
        <a:p>
          <a:endParaRPr lang="en-US"/>
        </a:p>
      </dgm:t>
    </dgm:pt>
    <dgm:pt modelId="{43BCC7E2-F8C5-4DA0-A338-0FCBF23C571F}">
      <dgm:prSet phldrT="[Text]"/>
      <dgm:spPr/>
      <dgm:t>
        <a:bodyPr/>
        <a:lstStyle/>
        <a:p>
          <a:r>
            <a:rPr lang="en-US" dirty="0"/>
            <a:t>Crimes Against Property</a:t>
          </a:r>
        </a:p>
      </dgm:t>
    </dgm:pt>
    <dgm:pt modelId="{5E159333-2A11-4760-BAA1-6B1EFBCF03AC}" type="parTrans" cxnId="{C8B8A9CF-FEFA-4DA2-84FB-0901E1739FFC}">
      <dgm:prSet/>
      <dgm:spPr/>
      <dgm:t>
        <a:bodyPr/>
        <a:lstStyle/>
        <a:p>
          <a:endParaRPr lang="en-US"/>
        </a:p>
      </dgm:t>
    </dgm:pt>
    <dgm:pt modelId="{F799B6CD-72B7-44B0-B1C0-6470463712A0}" type="sibTrans" cxnId="{C8B8A9CF-FEFA-4DA2-84FB-0901E1739FFC}">
      <dgm:prSet/>
      <dgm:spPr/>
      <dgm:t>
        <a:bodyPr/>
        <a:lstStyle/>
        <a:p>
          <a:endParaRPr lang="en-US"/>
        </a:p>
      </dgm:t>
    </dgm:pt>
    <dgm:pt modelId="{E28210B4-68D4-460F-B39A-F95A6DDB8F37}">
      <dgm:prSet phldrT="[Text]"/>
      <dgm:spPr/>
      <dgm:t>
        <a:bodyPr/>
        <a:lstStyle/>
        <a:p>
          <a:r>
            <a:rPr lang="en-US" dirty="0"/>
            <a:t>Crimes Against Society</a:t>
          </a:r>
        </a:p>
      </dgm:t>
    </dgm:pt>
    <dgm:pt modelId="{9B1C2E10-FBFC-4059-B861-D9D7F6194281}" type="parTrans" cxnId="{0ECBB84B-AE63-42DB-9C6F-F799FED7D191}">
      <dgm:prSet/>
      <dgm:spPr/>
      <dgm:t>
        <a:bodyPr/>
        <a:lstStyle/>
        <a:p>
          <a:endParaRPr lang="en-US"/>
        </a:p>
      </dgm:t>
    </dgm:pt>
    <dgm:pt modelId="{13B9C4BA-466C-40F3-844D-324A5A0CC155}" type="sibTrans" cxnId="{0ECBB84B-AE63-42DB-9C6F-F799FED7D191}">
      <dgm:prSet/>
      <dgm:spPr/>
      <dgm:t>
        <a:bodyPr/>
        <a:lstStyle/>
        <a:p>
          <a:endParaRPr lang="en-US"/>
        </a:p>
      </dgm:t>
    </dgm:pt>
    <dgm:pt modelId="{DDC34AB1-822E-4A61-AFCC-1CCF07EDFEB5}" type="pres">
      <dgm:prSet presAssocID="{20632B24-2109-45F6-B806-F8F95BEA0E39}" presName="Name0" presStyleCnt="0">
        <dgm:presLayoutVars>
          <dgm:chMax val="7"/>
          <dgm:chPref val="7"/>
          <dgm:dir/>
        </dgm:presLayoutVars>
      </dgm:prSet>
      <dgm:spPr/>
    </dgm:pt>
    <dgm:pt modelId="{DA3BC3D5-796E-46D5-8EE1-F3D36C717EE9}" type="pres">
      <dgm:prSet presAssocID="{20632B24-2109-45F6-B806-F8F95BEA0E39}" presName="Name1" presStyleCnt="0"/>
      <dgm:spPr/>
    </dgm:pt>
    <dgm:pt modelId="{C5EC1103-A55C-4B48-A7F8-CB8A0E571571}" type="pres">
      <dgm:prSet presAssocID="{20632B24-2109-45F6-B806-F8F95BEA0E39}" presName="cycle" presStyleCnt="0"/>
      <dgm:spPr/>
    </dgm:pt>
    <dgm:pt modelId="{3BB08205-19C2-495A-BB1F-DB97BD5B6239}" type="pres">
      <dgm:prSet presAssocID="{20632B24-2109-45F6-B806-F8F95BEA0E39}" presName="srcNode" presStyleLbl="node1" presStyleIdx="0" presStyleCnt="3"/>
      <dgm:spPr/>
    </dgm:pt>
    <dgm:pt modelId="{DD9F0E90-55AB-42A8-8DA1-81C753301A9E}" type="pres">
      <dgm:prSet presAssocID="{20632B24-2109-45F6-B806-F8F95BEA0E39}" presName="conn" presStyleLbl="parChTrans1D2" presStyleIdx="0" presStyleCnt="1"/>
      <dgm:spPr/>
    </dgm:pt>
    <dgm:pt modelId="{1FCED900-4385-4DDD-954F-972C5B116D1D}" type="pres">
      <dgm:prSet presAssocID="{20632B24-2109-45F6-B806-F8F95BEA0E39}" presName="extraNode" presStyleLbl="node1" presStyleIdx="0" presStyleCnt="3"/>
      <dgm:spPr/>
    </dgm:pt>
    <dgm:pt modelId="{B23248DB-3444-4B32-A71C-EB68640CA20F}" type="pres">
      <dgm:prSet presAssocID="{20632B24-2109-45F6-B806-F8F95BEA0E39}" presName="dstNode" presStyleLbl="node1" presStyleIdx="0" presStyleCnt="3"/>
      <dgm:spPr/>
    </dgm:pt>
    <dgm:pt modelId="{E7D4968D-6B11-4498-881A-98F807E1D906}" type="pres">
      <dgm:prSet presAssocID="{C8DE94BE-073E-4488-BDBF-C6AD7C9A198B}" presName="text_1" presStyleLbl="node1" presStyleIdx="0" presStyleCnt="3">
        <dgm:presLayoutVars>
          <dgm:bulletEnabled val="1"/>
        </dgm:presLayoutVars>
      </dgm:prSet>
      <dgm:spPr/>
    </dgm:pt>
    <dgm:pt modelId="{13721DBE-5C84-4E6A-A29A-FCAA0E52DF6D}" type="pres">
      <dgm:prSet presAssocID="{C8DE94BE-073E-4488-BDBF-C6AD7C9A198B}" presName="accent_1" presStyleCnt="0"/>
      <dgm:spPr/>
    </dgm:pt>
    <dgm:pt modelId="{466A8812-7184-4BA3-AF41-0F1BF286AB4F}" type="pres">
      <dgm:prSet presAssocID="{C8DE94BE-073E-4488-BDBF-C6AD7C9A198B}" presName="accentRepeatNode" presStyleLbl="solidFgAcc1" presStyleIdx="0" presStyleCnt="3"/>
      <dgm:spPr/>
    </dgm:pt>
    <dgm:pt modelId="{DA2BE884-C828-4D24-9052-389FAB5022CD}" type="pres">
      <dgm:prSet presAssocID="{43BCC7E2-F8C5-4DA0-A338-0FCBF23C571F}" presName="text_2" presStyleLbl="node1" presStyleIdx="1" presStyleCnt="3">
        <dgm:presLayoutVars>
          <dgm:bulletEnabled val="1"/>
        </dgm:presLayoutVars>
      </dgm:prSet>
      <dgm:spPr/>
    </dgm:pt>
    <dgm:pt modelId="{66F4A921-35D5-42B6-B177-355F1B4F15CA}" type="pres">
      <dgm:prSet presAssocID="{43BCC7E2-F8C5-4DA0-A338-0FCBF23C571F}" presName="accent_2" presStyleCnt="0"/>
      <dgm:spPr/>
    </dgm:pt>
    <dgm:pt modelId="{FE1B87B6-BD85-4C1A-BBE3-3E48B5A7AB53}" type="pres">
      <dgm:prSet presAssocID="{43BCC7E2-F8C5-4DA0-A338-0FCBF23C571F}" presName="accentRepeatNode" presStyleLbl="solidFgAcc1" presStyleIdx="1" presStyleCnt="3"/>
      <dgm:spPr/>
    </dgm:pt>
    <dgm:pt modelId="{C28AEF3E-C183-4C4A-8886-1857003EB9D6}" type="pres">
      <dgm:prSet presAssocID="{E28210B4-68D4-460F-B39A-F95A6DDB8F37}" presName="text_3" presStyleLbl="node1" presStyleIdx="2" presStyleCnt="3">
        <dgm:presLayoutVars>
          <dgm:bulletEnabled val="1"/>
        </dgm:presLayoutVars>
      </dgm:prSet>
      <dgm:spPr/>
    </dgm:pt>
    <dgm:pt modelId="{4009AFE1-6EEB-49E1-B024-B0E0BFB74E44}" type="pres">
      <dgm:prSet presAssocID="{E28210B4-68D4-460F-B39A-F95A6DDB8F37}" presName="accent_3" presStyleCnt="0"/>
      <dgm:spPr/>
    </dgm:pt>
    <dgm:pt modelId="{7637BB70-6414-473C-92F0-FA40522965A5}" type="pres">
      <dgm:prSet presAssocID="{E28210B4-68D4-460F-B39A-F95A6DDB8F37}" presName="accentRepeatNode" presStyleLbl="solidFgAcc1" presStyleIdx="2" presStyleCnt="3"/>
      <dgm:spPr/>
    </dgm:pt>
  </dgm:ptLst>
  <dgm:cxnLst>
    <dgm:cxn modelId="{5430B324-A4FD-4B4A-8601-0DA82E3D441C}" type="presOf" srcId="{20632B24-2109-45F6-B806-F8F95BEA0E39}" destId="{DDC34AB1-822E-4A61-AFCC-1CCF07EDFEB5}" srcOrd="0" destOrd="0" presId="urn:microsoft.com/office/officeart/2008/layout/VerticalCurvedList"/>
    <dgm:cxn modelId="{0ECBB84B-AE63-42DB-9C6F-F799FED7D191}" srcId="{20632B24-2109-45F6-B806-F8F95BEA0E39}" destId="{E28210B4-68D4-460F-B39A-F95A6DDB8F37}" srcOrd="2" destOrd="0" parTransId="{9B1C2E10-FBFC-4059-B861-D9D7F6194281}" sibTransId="{13B9C4BA-466C-40F3-844D-324A5A0CC155}"/>
    <dgm:cxn modelId="{4722F4A3-E019-4EF5-A256-3CE30C27D1AB}" srcId="{20632B24-2109-45F6-B806-F8F95BEA0E39}" destId="{C8DE94BE-073E-4488-BDBF-C6AD7C9A198B}" srcOrd="0" destOrd="0" parTransId="{B5EAC006-FED8-4D3F-A924-7D6612B0FE55}" sibTransId="{9547A895-5E73-4943-8F91-1BE285F2B295}"/>
    <dgm:cxn modelId="{615529B6-EB9A-4FA3-BF18-D54790F188B6}" type="presOf" srcId="{C8DE94BE-073E-4488-BDBF-C6AD7C9A198B}" destId="{E7D4968D-6B11-4498-881A-98F807E1D906}" srcOrd="0" destOrd="0" presId="urn:microsoft.com/office/officeart/2008/layout/VerticalCurvedList"/>
    <dgm:cxn modelId="{C8B8A9CF-FEFA-4DA2-84FB-0901E1739FFC}" srcId="{20632B24-2109-45F6-B806-F8F95BEA0E39}" destId="{43BCC7E2-F8C5-4DA0-A338-0FCBF23C571F}" srcOrd="1" destOrd="0" parTransId="{5E159333-2A11-4760-BAA1-6B1EFBCF03AC}" sibTransId="{F799B6CD-72B7-44B0-B1C0-6470463712A0}"/>
    <dgm:cxn modelId="{59FC86D2-2A4C-41C4-95F3-8421C9BFE784}" type="presOf" srcId="{43BCC7E2-F8C5-4DA0-A338-0FCBF23C571F}" destId="{DA2BE884-C828-4D24-9052-389FAB5022CD}" srcOrd="0" destOrd="0" presId="urn:microsoft.com/office/officeart/2008/layout/VerticalCurvedList"/>
    <dgm:cxn modelId="{C2AC48D4-DFC9-4829-AA1E-14A24FF8EFCC}" type="presOf" srcId="{E28210B4-68D4-460F-B39A-F95A6DDB8F37}" destId="{C28AEF3E-C183-4C4A-8886-1857003EB9D6}" srcOrd="0" destOrd="0" presId="urn:microsoft.com/office/officeart/2008/layout/VerticalCurvedList"/>
    <dgm:cxn modelId="{C35B63EB-9407-4AF8-A96E-5191E89050BC}" type="presOf" srcId="{9547A895-5E73-4943-8F91-1BE285F2B295}" destId="{DD9F0E90-55AB-42A8-8DA1-81C753301A9E}" srcOrd="0" destOrd="0" presId="urn:microsoft.com/office/officeart/2008/layout/VerticalCurvedList"/>
    <dgm:cxn modelId="{38022B44-3AF3-4D9D-92EA-D46E3AD8D925}" type="presParOf" srcId="{DDC34AB1-822E-4A61-AFCC-1CCF07EDFEB5}" destId="{DA3BC3D5-796E-46D5-8EE1-F3D36C717EE9}" srcOrd="0" destOrd="0" presId="urn:microsoft.com/office/officeart/2008/layout/VerticalCurvedList"/>
    <dgm:cxn modelId="{D30A5855-78A0-4B3D-B127-576871031798}" type="presParOf" srcId="{DA3BC3D5-796E-46D5-8EE1-F3D36C717EE9}" destId="{C5EC1103-A55C-4B48-A7F8-CB8A0E571571}" srcOrd="0" destOrd="0" presId="urn:microsoft.com/office/officeart/2008/layout/VerticalCurvedList"/>
    <dgm:cxn modelId="{4BF031FF-7265-4A69-81A3-193BFAFFD1FD}" type="presParOf" srcId="{C5EC1103-A55C-4B48-A7F8-CB8A0E571571}" destId="{3BB08205-19C2-495A-BB1F-DB97BD5B6239}" srcOrd="0" destOrd="0" presId="urn:microsoft.com/office/officeart/2008/layout/VerticalCurvedList"/>
    <dgm:cxn modelId="{1CEA1261-3E80-4EE9-BD58-32D0078A5F9F}" type="presParOf" srcId="{C5EC1103-A55C-4B48-A7F8-CB8A0E571571}" destId="{DD9F0E90-55AB-42A8-8DA1-81C753301A9E}" srcOrd="1" destOrd="0" presId="urn:microsoft.com/office/officeart/2008/layout/VerticalCurvedList"/>
    <dgm:cxn modelId="{09123779-8B49-4EE8-A32C-10BE3EF43949}" type="presParOf" srcId="{C5EC1103-A55C-4B48-A7F8-CB8A0E571571}" destId="{1FCED900-4385-4DDD-954F-972C5B116D1D}" srcOrd="2" destOrd="0" presId="urn:microsoft.com/office/officeart/2008/layout/VerticalCurvedList"/>
    <dgm:cxn modelId="{F5BA0CBB-0C52-423C-B2B4-26F97E91857E}" type="presParOf" srcId="{C5EC1103-A55C-4B48-A7F8-CB8A0E571571}" destId="{B23248DB-3444-4B32-A71C-EB68640CA20F}" srcOrd="3" destOrd="0" presId="urn:microsoft.com/office/officeart/2008/layout/VerticalCurvedList"/>
    <dgm:cxn modelId="{95435727-1B73-4DC9-BB5B-1D5A260B65DC}" type="presParOf" srcId="{DA3BC3D5-796E-46D5-8EE1-F3D36C717EE9}" destId="{E7D4968D-6B11-4498-881A-98F807E1D906}" srcOrd="1" destOrd="0" presId="urn:microsoft.com/office/officeart/2008/layout/VerticalCurvedList"/>
    <dgm:cxn modelId="{80A81F6C-A0BF-4824-BFB4-B787E978DC91}" type="presParOf" srcId="{DA3BC3D5-796E-46D5-8EE1-F3D36C717EE9}" destId="{13721DBE-5C84-4E6A-A29A-FCAA0E52DF6D}" srcOrd="2" destOrd="0" presId="urn:microsoft.com/office/officeart/2008/layout/VerticalCurvedList"/>
    <dgm:cxn modelId="{34E3E972-53C9-4D3D-907E-4D1386AE5141}" type="presParOf" srcId="{13721DBE-5C84-4E6A-A29A-FCAA0E52DF6D}" destId="{466A8812-7184-4BA3-AF41-0F1BF286AB4F}" srcOrd="0" destOrd="0" presId="urn:microsoft.com/office/officeart/2008/layout/VerticalCurvedList"/>
    <dgm:cxn modelId="{031F8F3C-E811-4951-AE56-7EC3863D9EF5}" type="presParOf" srcId="{DA3BC3D5-796E-46D5-8EE1-F3D36C717EE9}" destId="{DA2BE884-C828-4D24-9052-389FAB5022CD}" srcOrd="3" destOrd="0" presId="urn:microsoft.com/office/officeart/2008/layout/VerticalCurvedList"/>
    <dgm:cxn modelId="{ACF767FA-C094-4EBE-AE02-FD342F69B97A}" type="presParOf" srcId="{DA3BC3D5-796E-46D5-8EE1-F3D36C717EE9}" destId="{66F4A921-35D5-42B6-B177-355F1B4F15CA}" srcOrd="4" destOrd="0" presId="urn:microsoft.com/office/officeart/2008/layout/VerticalCurvedList"/>
    <dgm:cxn modelId="{575DC0FE-6F17-4E3C-A1AD-6235B8447109}" type="presParOf" srcId="{66F4A921-35D5-42B6-B177-355F1B4F15CA}" destId="{FE1B87B6-BD85-4C1A-BBE3-3E48B5A7AB53}" srcOrd="0" destOrd="0" presId="urn:microsoft.com/office/officeart/2008/layout/VerticalCurvedList"/>
    <dgm:cxn modelId="{8F0D7146-E275-455B-9325-8D401DCB2F7D}" type="presParOf" srcId="{DA3BC3D5-796E-46D5-8EE1-F3D36C717EE9}" destId="{C28AEF3E-C183-4C4A-8886-1857003EB9D6}" srcOrd="5" destOrd="0" presId="urn:microsoft.com/office/officeart/2008/layout/VerticalCurvedList"/>
    <dgm:cxn modelId="{D5D3E0DB-2E66-4D20-A6B8-AE43623EB041}" type="presParOf" srcId="{DA3BC3D5-796E-46D5-8EE1-F3D36C717EE9}" destId="{4009AFE1-6EEB-49E1-B024-B0E0BFB74E44}" srcOrd="6" destOrd="0" presId="urn:microsoft.com/office/officeart/2008/layout/VerticalCurvedList"/>
    <dgm:cxn modelId="{62F56C07-26DF-4B84-9D76-49908A9BB655}" type="presParOf" srcId="{4009AFE1-6EEB-49E1-B024-B0E0BFB74E44}" destId="{7637BB70-6414-473C-92F0-FA40522965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F0E90-55AB-42A8-8DA1-81C753301A9E}">
      <dsp:nvSpPr>
        <dsp:cNvPr id="0" name=""/>
        <dsp:cNvSpPr/>
      </dsp:nvSpPr>
      <dsp:spPr>
        <a:xfrm>
          <a:off x="-2870547" y="-442346"/>
          <a:ext cx="3425080" cy="3425080"/>
        </a:xfrm>
        <a:prstGeom prst="blockArc">
          <a:avLst>
            <a:gd name="adj1" fmla="val 18900000"/>
            <a:gd name="adj2" fmla="val 2700000"/>
            <a:gd name="adj3" fmla="val 631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D4968D-6B11-4498-881A-98F807E1D906}">
      <dsp:nvSpPr>
        <dsp:cNvPr id="0" name=""/>
        <dsp:cNvSpPr/>
      </dsp:nvSpPr>
      <dsp:spPr>
        <a:xfrm>
          <a:off x="356540" y="254038"/>
          <a:ext cx="3761592" cy="508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28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Crimes Against Persons</a:t>
          </a:r>
        </a:p>
      </dsp:txBody>
      <dsp:txXfrm>
        <a:off x="356540" y="254038"/>
        <a:ext cx="3761592" cy="508077"/>
      </dsp:txXfrm>
    </dsp:sp>
    <dsp:sp modelId="{466A8812-7184-4BA3-AF41-0F1BF286AB4F}">
      <dsp:nvSpPr>
        <dsp:cNvPr id="0" name=""/>
        <dsp:cNvSpPr/>
      </dsp:nvSpPr>
      <dsp:spPr>
        <a:xfrm>
          <a:off x="38991" y="190529"/>
          <a:ext cx="635096" cy="635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BE884-C828-4D24-9052-389FAB5022CD}">
      <dsp:nvSpPr>
        <dsp:cNvPr id="0" name=""/>
        <dsp:cNvSpPr/>
      </dsp:nvSpPr>
      <dsp:spPr>
        <a:xfrm>
          <a:off x="541226" y="1016154"/>
          <a:ext cx="3576906" cy="508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28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Crimes Against Property</a:t>
          </a:r>
        </a:p>
      </dsp:txBody>
      <dsp:txXfrm>
        <a:off x="541226" y="1016154"/>
        <a:ext cx="3576906" cy="508077"/>
      </dsp:txXfrm>
    </dsp:sp>
    <dsp:sp modelId="{FE1B87B6-BD85-4C1A-BBE3-3E48B5A7AB53}">
      <dsp:nvSpPr>
        <dsp:cNvPr id="0" name=""/>
        <dsp:cNvSpPr/>
      </dsp:nvSpPr>
      <dsp:spPr>
        <a:xfrm>
          <a:off x="223678" y="952645"/>
          <a:ext cx="635096" cy="635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AEF3E-C183-4C4A-8886-1857003EB9D6}">
      <dsp:nvSpPr>
        <dsp:cNvPr id="0" name=""/>
        <dsp:cNvSpPr/>
      </dsp:nvSpPr>
      <dsp:spPr>
        <a:xfrm>
          <a:off x="356540" y="1778270"/>
          <a:ext cx="3761592" cy="508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28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Crimes Against Society</a:t>
          </a:r>
        </a:p>
      </dsp:txBody>
      <dsp:txXfrm>
        <a:off x="356540" y="1778270"/>
        <a:ext cx="3761592" cy="508077"/>
      </dsp:txXfrm>
    </dsp:sp>
    <dsp:sp modelId="{7637BB70-6414-473C-92F0-FA40522965A5}">
      <dsp:nvSpPr>
        <dsp:cNvPr id="0" name=""/>
        <dsp:cNvSpPr/>
      </dsp:nvSpPr>
      <dsp:spPr>
        <a:xfrm>
          <a:off x="38991" y="1714761"/>
          <a:ext cx="635096" cy="635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10f3623e3bc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10f3623e3bc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d96d257566_1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d96d257566_1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10f3623e3bc_0_1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10f3623e3bc_0_1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>
          <a:extLst>
            <a:ext uri="{FF2B5EF4-FFF2-40B4-BE49-F238E27FC236}">
              <a16:creationId xmlns:a16="http://schemas.microsoft.com/office/drawing/2014/main" id="{6C6701A5-95BB-EFDB-6F80-07F8A4A23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10f3623e3bc_0_1113:notes">
            <a:extLst>
              <a:ext uri="{FF2B5EF4-FFF2-40B4-BE49-F238E27FC236}">
                <a16:creationId xmlns:a16="http://schemas.microsoft.com/office/drawing/2014/main" id="{68C562A0-AB97-A93A-F8B1-DB3F4633E2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10f3623e3bc_0_1113:notes">
            <a:extLst>
              <a:ext uri="{FF2B5EF4-FFF2-40B4-BE49-F238E27FC236}">
                <a16:creationId xmlns:a16="http://schemas.microsoft.com/office/drawing/2014/main" id="{77B1DF9D-A607-8B8F-EEBB-BD3753150A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41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185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33212-2A0C-8CC5-3521-9338B9894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9563C-A7A9-336E-7E3E-3B652EEEB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C4C447-0193-2B65-EEF0-0906371D1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92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58091-2ECB-2BB2-0AFA-B68F486EB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6BFC3E-11A3-3409-EBF1-5C86047D6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54F43E-DA76-3351-B978-07322249D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323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11a69688b0c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11a69688b0c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" name="Google Shape;16;p2"/>
          <p:cNvSpPr/>
          <p:nvPr/>
        </p:nvSpPr>
        <p:spPr>
          <a:xfrm rot="-900027">
            <a:off x="-986771" y="382127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" name="Google Shape;17;p2"/>
          <p:cNvCxnSpPr/>
          <p:nvPr/>
        </p:nvCxnSpPr>
        <p:spPr>
          <a:xfrm rot="-899988">
            <a:off x="-2026747" y="4196010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8" name="Google Shape;18;p2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19" name="Google Shape;19;p2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 rot="-900081">
            <a:off x="940008" y="1269383"/>
            <a:ext cx="4496957" cy="19899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6800" b="1">
                <a:solidFill>
                  <a:schemeClr val="dk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Fjall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 rot="-899829">
            <a:off x="1356741" y="3370212"/>
            <a:ext cx="4160823" cy="38510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ptos" panose="020B00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_1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1" name="Google Shape;1021;p42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022" name="Google Shape;1022;p42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42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42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42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42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42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8" name="Google Shape;1028;p42"/>
          <p:cNvSpPr/>
          <p:nvPr/>
        </p:nvSpPr>
        <p:spPr>
          <a:xfrm rot="-900027">
            <a:off x="-986771" y="382127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29" name="Google Shape;1029;p42"/>
          <p:cNvCxnSpPr/>
          <p:nvPr/>
        </p:nvCxnSpPr>
        <p:spPr>
          <a:xfrm rot="-899988">
            <a:off x="-2026747" y="4196010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030" name="Google Shape;1030;p42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1031" name="Google Shape;1031;p42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2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2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2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2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_1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43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038" name="Google Shape;1038;p43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43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43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43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43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43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44" name="Google Shape;1044;p43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045" name="Google Shape;1045;p43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43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43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43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43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43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51" name="Google Shape;1051;p43"/>
          <p:cNvSpPr/>
          <p:nvPr/>
        </p:nvSpPr>
        <p:spPr>
          <a:xfrm rot="-900027">
            <a:off x="2618604" y="4553282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2" name="Google Shape;1052;p43"/>
          <p:cNvGrpSpPr/>
          <p:nvPr/>
        </p:nvGrpSpPr>
        <p:grpSpPr>
          <a:xfrm>
            <a:off x="2627547" y="3185677"/>
            <a:ext cx="10218000" cy="2907600"/>
            <a:chOff x="-1066557" y="-3469414"/>
            <a:chExt cx="10218000" cy="2907600"/>
          </a:xfrm>
        </p:grpSpPr>
        <p:sp>
          <p:nvSpPr>
            <p:cNvPr id="1053" name="Google Shape;1053;p43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3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3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3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3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8" name="Google Shape;1058;p43"/>
          <p:cNvSpPr/>
          <p:nvPr/>
        </p:nvSpPr>
        <p:spPr>
          <a:xfrm rot="9899973">
            <a:off x="-4723198" y="-333393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9" name="Google Shape;1059;p43"/>
          <p:cNvGrpSpPr/>
          <p:nvPr/>
        </p:nvGrpSpPr>
        <p:grpSpPr>
          <a:xfrm rot="10800000">
            <a:off x="-3963250" y="-872058"/>
            <a:ext cx="10218000" cy="2907600"/>
            <a:chOff x="-1066557" y="-3469414"/>
            <a:chExt cx="10218000" cy="2907600"/>
          </a:xfrm>
        </p:grpSpPr>
        <p:sp>
          <p:nvSpPr>
            <p:cNvPr id="1060" name="Google Shape;1060;p43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3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3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3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3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2223" y="0"/>
            <a:ext cx="9156224" cy="51435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000250" y="-2000251"/>
            <a:ext cx="5143500" cy="9144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000250" y="-2000251"/>
            <a:ext cx="5143500" cy="9144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 userDrawn="1"/>
        </p:nvGrpSpPr>
        <p:grpSpPr>
          <a:xfrm>
            <a:off x="0" y="0"/>
            <a:ext cx="5161475" cy="5144157"/>
            <a:chOff x="-5321" y="1096"/>
            <a:chExt cx="5924073" cy="5904197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912931" y="2105406"/>
            <a:ext cx="3709199" cy="932688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405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1951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07194"/>
            <a:ext cx="8410575" cy="461665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2400" b="1" spc="-53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050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50" y="4736307"/>
            <a:ext cx="304800" cy="273844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fld id="{C263D6C4-4840-40CC-AC84-17E24B3B7B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376" y="1260872"/>
            <a:ext cx="3868340" cy="617934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5609" y="1260872"/>
            <a:ext cx="3868341" cy="617934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376" y="1878806"/>
            <a:ext cx="3868340" cy="276344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 sz="1200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defRPr sz="105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defRPr sz="90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defRPr sz="900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56559" y="1878806"/>
            <a:ext cx="3887391" cy="276344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 sz="1200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defRPr sz="105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defRPr sz="90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defRPr sz="900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013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07194"/>
            <a:ext cx="8410575" cy="461665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2400" b="1" spc="-53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050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50" y="4736307"/>
            <a:ext cx="304800" cy="273844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fld id="{C263D6C4-4840-40CC-AC84-17E24B3B7B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24" y="1369219"/>
            <a:ext cx="8411426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72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3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28" name="Google Shape;28;p3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3"/>
          <p:cNvSpPr/>
          <p:nvPr/>
        </p:nvSpPr>
        <p:spPr>
          <a:xfrm rot="-900027">
            <a:off x="-986771" y="382127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" name="Google Shape;35;p3"/>
          <p:cNvCxnSpPr/>
          <p:nvPr/>
        </p:nvCxnSpPr>
        <p:spPr>
          <a:xfrm rot="-899988">
            <a:off x="-2026747" y="4196010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36" name="Google Shape;36;p3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37" name="Google Shape;37;p3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 rot="-900026">
            <a:off x="1692270" y="1912535"/>
            <a:ext cx="5759460" cy="10808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8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-899807">
            <a:off x="2421599" y="3028748"/>
            <a:ext cx="4709297" cy="37258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ptos" panose="020B00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 rot="-900205">
            <a:off x="3727959" y="965986"/>
            <a:ext cx="1137994" cy="920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500" b="1">
                <a:solidFill>
                  <a:schemeClr val="lt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4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47" name="Google Shape;47;p4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3" name="Google Shape;53;p4"/>
          <p:cNvSpPr/>
          <p:nvPr/>
        </p:nvSpPr>
        <p:spPr>
          <a:xfrm rot="-900027">
            <a:off x="2618604" y="4553282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4"/>
          <p:cNvGrpSpPr/>
          <p:nvPr/>
        </p:nvGrpSpPr>
        <p:grpSpPr>
          <a:xfrm>
            <a:off x="2627547" y="3185677"/>
            <a:ext cx="10218000" cy="2907600"/>
            <a:chOff x="-1066557" y="-3469414"/>
            <a:chExt cx="10218000" cy="2907600"/>
          </a:xfrm>
        </p:grpSpPr>
        <p:sp>
          <p:nvSpPr>
            <p:cNvPr id="55" name="Google Shape;55;p4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4"/>
          <p:cNvSpPr/>
          <p:nvPr/>
        </p:nvSpPr>
        <p:spPr>
          <a:xfrm rot="9899973">
            <a:off x="-4723198" y="-333393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 rot="10800000">
            <a:off x="-3963250" y="-872058"/>
            <a:ext cx="10218000" cy="2907600"/>
            <a:chOff x="-1066557" y="-3469414"/>
            <a:chExt cx="10218000" cy="2907600"/>
          </a:xfrm>
        </p:grpSpPr>
        <p:sp>
          <p:nvSpPr>
            <p:cNvPr id="62" name="Google Shape;62;p4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4"/>
          <p:cNvSpPr txBox="1">
            <a:spLocks noGrp="1"/>
          </p:cNvSpPr>
          <p:nvPr>
            <p:ph type="body" idx="1"/>
          </p:nvPr>
        </p:nvSpPr>
        <p:spPr>
          <a:xfrm>
            <a:off x="713400" y="1049275"/>
            <a:ext cx="7717200" cy="3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"/>
              <a:buChar char="■"/>
              <a:defRPr sz="1100">
                <a:latin typeface="Aptos" panose="020B0004020202020204" pitchFamily="34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68" name="Google Shape;68;p4"/>
          <p:cNvSpPr txBox="1">
            <a:spLocks noGrp="1"/>
          </p:cNvSpPr>
          <p:nvPr>
            <p:ph type="title"/>
          </p:nvPr>
        </p:nvSpPr>
        <p:spPr>
          <a:xfrm>
            <a:off x="4563375" y="539700"/>
            <a:ext cx="3867000" cy="458100"/>
          </a:xfrm>
          <a:prstGeom prst="rect">
            <a:avLst/>
          </a:prstGeom>
          <a:solidFill>
            <a:srgbClr val="1B1B1B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 sz="31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7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28" name="Google Shape;128;p7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7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7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7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7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7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" name="Google Shape;134;p7"/>
          <p:cNvSpPr/>
          <p:nvPr/>
        </p:nvSpPr>
        <p:spPr>
          <a:xfrm rot="-900027">
            <a:off x="2618604" y="4553282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7"/>
          <p:cNvGrpSpPr/>
          <p:nvPr/>
        </p:nvGrpSpPr>
        <p:grpSpPr>
          <a:xfrm>
            <a:off x="2627547" y="3185677"/>
            <a:ext cx="10218000" cy="2907600"/>
            <a:chOff x="-1066557" y="-3469414"/>
            <a:chExt cx="10218000" cy="2907600"/>
          </a:xfrm>
        </p:grpSpPr>
        <p:sp>
          <p:nvSpPr>
            <p:cNvPr id="136" name="Google Shape;136;p7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7"/>
          <p:cNvSpPr/>
          <p:nvPr/>
        </p:nvSpPr>
        <p:spPr>
          <a:xfrm rot="9899973">
            <a:off x="-4723198" y="-333393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7"/>
          <p:cNvGrpSpPr/>
          <p:nvPr/>
        </p:nvGrpSpPr>
        <p:grpSpPr>
          <a:xfrm rot="10800000">
            <a:off x="-3963250" y="-872058"/>
            <a:ext cx="10218000" cy="2907600"/>
            <a:chOff x="-1066557" y="-3469414"/>
            <a:chExt cx="10218000" cy="2907600"/>
          </a:xfrm>
        </p:grpSpPr>
        <p:sp>
          <p:nvSpPr>
            <p:cNvPr id="143" name="Google Shape;143;p7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886650" y="1146250"/>
            <a:ext cx="4316400" cy="5559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149" name="Google Shape;149;p7"/>
          <p:cNvSpPr txBox="1">
            <a:spLocks noGrp="1"/>
          </p:cNvSpPr>
          <p:nvPr>
            <p:ph type="body" idx="1"/>
          </p:nvPr>
        </p:nvSpPr>
        <p:spPr>
          <a:xfrm>
            <a:off x="886650" y="1891550"/>
            <a:ext cx="4316400" cy="21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Char char="■"/>
              <a:defRPr sz="1500">
                <a:latin typeface="Aptos" panose="020B0004020202020204" pitchFamily="34" charset="0"/>
              </a:defRPr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8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52" name="Google Shape;152;p8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8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8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8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8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8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8" name="Google Shape;158;p8"/>
          <p:cNvSpPr/>
          <p:nvPr/>
        </p:nvSpPr>
        <p:spPr>
          <a:xfrm rot="-900027">
            <a:off x="-986771" y="419302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" name="Google Shape;159;p8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160" name="Google Shape;160;p8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65" name="Google Shape;165;p8"/>
          <p:cNvCxnSpPr/>
          <p:nvPr/>
        </p:nvCxnSpPr>
        <p:spPr>
          <a:xfrm rot="-899988">
            <a:off x="-2026747" y="4196010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66" name="Google Shape;166;p8"/>
          <p:cNvSpPr txBox="1">
            <a:spLocks noGrp="1"/>
          </p:cNvSpPr>
          <p:nvPr>
            <p:ph type="title"/>
          </p:nvPr>
        </p:nvSpPr>
        <p:spPr>
          <a:xfrm rot="-900082">
            <a:off x="1090532" y="1357598"/>
            <a:ext cx="4764682" cy="24374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9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169" name="Google Shape;169;p9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9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9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9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9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9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5" name="Google Shape;175;p9"/>
          <p:cNvSpPr/>
          <p:nvPr/>
        </p:nvSpPr>
        <p:spPr>
          <a:xfrm rot="-900027">
            <a:off x="-986771" y="382127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6" name="Google Shape;176;p9"/>
          <p:cNvCxnSpPr/>
          <p:nvPr/>
        </p:nvCxnSpPr>
        <p:spPr>
          <a:xfrm rot="-899988">
            <a:off x="-2026747" y="4196010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77" name="Google Shape;177;p9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178" name="Google Shape;178;p9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 rot="-899819">
            <a:off x="1217668" y="1425517"/>
            <a:ext cx="4053049" cy="151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112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184" name="Google Shape;184;p9"/>
          <p:cNvSpPr txBox="1">
            <a:spLocks noGrp="1"/>
          </p:cNvSpPr>
          <p:nvPr>
            <p:ph type="subTitle" idx="1"/>
          </p:nvPr>
        </p:nvSpPr>
        <p:spPr>
          <a:xfrm rot="-899872">
            <a:off x="1535983" y="2900151"/>
            <a:ext cx="4049339" cy="9292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13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209" name="Google Shape;209;p13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13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13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13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13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3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5" name="Google Shape;215;p13"/>
          <p:cNvSpPr/>
          <p:nvPr/>
        </p:nvSpPr>
        <p:spPr>
          <a:xfrm rot="-900027">
            <a:off x="-986771" y="382127"/>
            <a:ext cx="10986892" cy="6054838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6" name="Google Shape;216;p13"/>
          <p:cNvCxnSpPr/>
          <p:nvPr/>
        </p:nvCxnSpPr>
        <p:spPr>
          <a:xfrm rot="-899988">
            <a:off x="-1161022" y="5120685"/>
            <a:ext cx="13066830" cy="0"/>
          </a:xfrm>
          <a:prstGeom prst="straightConnector1">
            <a:avLst/>
          </a:prstGeom>
          <a:noFill/>
          <a:ln w="2286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17" name="Google Shape;217;p13"/>
          <p:cNvGrpSpPr/>
          <p:nvPr/>
        </p:nvGrpSpPr>
        <p:grpSpPr>
          <a:xfrm>
            <a:off x="-1631828" y="-899373"/>
            <a:ext cx="10218000" cy="2907600"/>
            <a:chOff x="-1066557" y="-3469414"/>
            <a:chExt cx="10218000" cy="2907600"/>
          </a:xfrm>
        </p:grpSpPr>
        <p:sp>
          <p:nvSpPr>
            <p:cNvPr id="218" name="Google Shape;218;p13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223;p13"/>
          <p:cNvSpPr txBox="1">
            <a:spLocks noGrp="1"/>
          </p:cNvSpPr>
          <p:nvPr>
            <p:ph type="title"/>
          </p:nvPr>
        </p:nvSpPr>
        <p:spPr>
          <a:xfrm>
            <a:off x="5459500" y="539700"/>
            <a:ext cx="2971200" cy="4581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600"/>
              <a:buNone/>
              <a:defRPr sz="3000" b="1">
                <a:latin typeface="Aptos" panose="020B00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 dirty="0"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2" hasCustomPrompt="1"/>
          </p:nvPr>
        </p:nvSpPr>
        <p:spPr>
          <a:xfrm>
            <a:off x="873791" y="1606150"/>
            <a:ext cx="11169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6700" b="1">
                <a:solidFill>
                  <a:schemeClr val="lt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 idx="3"/>
          </p:nvPr>
        </p:nvSpPr>
        <p:spPr>
          <a:xfrm>
            <a:off x="1989625" y="1606145"/>
            <a:ext cx="25092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4"/>
          </p:nvPr>
        </p:nvSpPr>
        <p:spPr>
          <a:xfrm>
            <a:off x="1989625" y="1896794"/>
            <a:ext cx="2509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Far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  <p:sp>
        <p:nvSpPr>
          <p:cNvPr id="227" name="Google Shape;227;p13"/>
          <p:cNvSpPr txBox="1">
            <a:spLocks noGrp="1"/>
          </p:cNvSpPr>
          <p:nvPr>
            <p:ph type="title" idx="5" hasCustomPrompt="1"/>
          </p:nvPr>
        </p:nvSpPr>
        <p:spPr>
          <a:xfrm>
            <a:off x="4463955" y="1614100"/>
            <a:ext cx="11271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6700" b="1">
                <a:solidFill>
                  <a:schemeClr val="lt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6"/>
          </p:nvPr>
        </p:nvSpPr>
        <p:spPr>
          <a:xfrm>
            <a:off x="5633475" y="1606145"/>
            <a:ext cx="25476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7"/>
          </p:nvPr>
        </p:nvSpPr>
        <p:spPr>
          <a:xfrm>
            <a:off x="5633475" y="1896794"/>
            <a:ext cx="254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Far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8" hasCustomPrompt="1"/>
          </p:nvPr>
        </p:nvSpPr>
        <p:spPr>
          <a:xfrm>
            <a:off x="863600" y="3127425"/>
            <a:ext cx="11169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6700" b="1">
                <a:solidFill>
                  <a:schemeClr val="lt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231" name="Google Shape;231;p13"/>
          <p:cNvSpPr txBox="1">
            <a:spLocks noGrp="1"/>
          </p:cNvSpPr>
          <p:nvPr>
            <p:ph type="title" idx="9"/>
          </p:nvPr>
        </p:nvSpPr>
        <p:spPr>
          <a:xfrm>
            <a:off x="2041825" y="3119499"/>
            <a:ext cx="25092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13"/>
          </p:nvPr>
        </p:nvSpPr>
        <p:spPr>
          <a:xfrm>
            <a:off x="2041825" y="3410282"/>
            <a:ext cx="2509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Far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14" hasCustomPrompt="1"/>
          </p:nvPr>
        </p:nvSpPr>
        <p:spPr>
          <a:xfrm>
            <a:off x="4444250" y="3127425"/>
            <a:ext cx="11271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6700" b="1">
                <a:solidFill>
                  <a:schemeClr val="lt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5"/>
          </p:nvPr>
        </p:nvSpPr>
        <p:spPr>
          <a:xfrm>
            <a:off x="5633475" y="3119499"/>
            <a:ext cx="25476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6"/>
          </p:nvPr>
        </p:nvSpPr>
        <p:spPr>
          <a:xfrm>
            <a:off x="5633475" y="3410282"/>
            <a:ext cx="254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Far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_1_1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26"/>
          <p:cNvGrpSpPr/>
          <p:nvPr/>
        </p:nvGrpSpPr>
        <p:grpSpPr>
          <a:xfrm>
            <a:off x="1" y="0"/>
            <a:ext cx="9144000" cy="5143500"/>
            <a:chOff x="1" y="0"/>
            <a:chExt cx="9144000" cy="5143500"/>
          </a:xfrm>
        </p:grpSpPr>
        <p:cxnSp>
          <p:nvCxnSpPr>
            <p:cNvPr id="507" name="Google Shape;507;p26"/>
            <p:cNvCxnSpPr/>
            <p:nvPr/>
          </p:nvCxnSpPr>
          <p:spPr>
            <a:xfrm>
              <a:off x="18288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26"/>
            <p:cNvCxnSpPr/>
            <p:nvPr/>
          </p:nvCxnSpPr>
          <p:spPr>
            <a:xfrm>
              <a:off x="36576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26"/>
            <p:cNvCxnSpPr/>
            <p:nvPr/>
          </p:nvCxnSpPr>
          <p:spPr>
            <a:xfrm>
              <a:off x="54864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26"/>
            <p:cNvCxnSpPr/>
            <p:nvPr/>
          </p:nvCxnSpPr>
          <p:spPr>
            <a:xfrm>
              <a:off x="7315200" y="0"/>
              <a:ext cx="0" cy="51435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26"/>
            <p:cNvCxnSpPr/>
            <p:nvPr/>
          </p:nvCxnSpPr>
          <p:spPr>
            <a:xfrm>
              <a:off x="4572001" y="-28575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26"/>
            <p:cNvCxnSpPr/>
            <p:nvPr/>
          </p:nvCxnSpPr>
          <p:spPr>
            <a:xfrm>
              <a:off x="4572001" y="-1143000"/>
              <a:ext cx="0" cy="9144000"/>
            </a:xfrm>
            <a:prstGeom prst="straightConnector1">
              <a:avLst/>
            </a:prstGeom>
            <a:noFill/>
            <a:ln w="38100" cap="flat" cmpd="sng">
              <a:solidFill>
                <a:srgbClr val="E7E7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13" name="Google Shape;513;p26"/>
          <p:cNvSpPr/>
          <p:nvPr/>
        </p:nvSpPr>
        <p:spPr>
          <a:xfrm rot="-900027">
            <a:off x="2618604" y="4553282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" name="Google Shape;514;p26"/>
          <p:cNvGrpSpPr/>
          <p:nvPr/>
        </p:nvGrpSpPr>
        <p:grpSpPr>
          <a:xfrm>
            <a:off x="2627547" y="3185677"/>
            <a:ext cx="10218000" cy="2907600"/>
            <a:chOff x="-1066557" y="-3469414"/>
            <a:chExt cx="10218000" cy="2907600"/>
          </a:xfrm>
        </p:grpSpPr>
        <p:sp>
          <p:nvSpPr>
            <p:cNvPr id="515" name="Google Shape;515;p26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6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26"/>
          <p:cNvSpPr/>
          <p:nvPr/>
        </p:nvSpPr>
        <p:spPr>
          <a:xfrm rot="9899973">
            <a:off x="-4723198" y="-333393"/>
            <a:ext cx="10986892" cy="1001329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1" name="Google Shape;521;p26"/>
          <p:cNvGrpSpPr/>
          <p:nvPr/>
        </p:nvGrpSpPr>
        <p:grpSpPr>
          <a:xfrm rot="10800000">
            <a:off x="-3963250" y="-872058"/>
            <a:ext cx="10218000" cy="2907600"/>
            <a:chOff x="-1066557" y="-3469414"/>
            <a:chExt cx="10218000" cy="2907600"/>
          </a:xfrm>
        </p:grpSpPr>
        <p:sp>
          <p:nvSpPr>
            <p:cNvPr id="522" name="Google Shape;522;p26"/>
            <p:cNvSpPr/>
            <p:nvPr/>
          </p:nvSpPr>
          <p:spPr>
            <a:xfrm rot="-900031">
              <a:off x="-1221484" y="-2110180"/>
              <a:ext cx="10527852" cy="18913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 rot="-900000">
              <a:off x="-448705" y="-1136884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 rot="-900000">
              <a:off x="1972815" y="-1785728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 rot="-900000">
              <a:off x="4394335" y="-2434572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 rot="-900000">
              <a:off x="6815855" y="-3083416"/>
              <a:ext cx="1717900" cy="189300"/>
            </a:xfrm>
            <a:prstGeom prst="flowChartInputOutput">
              <a:avLst/>
            </a:prstGeom>
            <a:gradFill>
              <a:gsLst>
                <a:gs pos="0">
                  <a:schemeClr val="lt2"/>
                </a:gs>
                <a:gs pos="100000">
                  <a:srgbClr val="D5B16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7" name="Google Shape;527;p26"/>
          <p:cNvSpPr txBox="1">
            <a:spLocks noGrp="1"/>
          </p:cNvSpPr>
          <p:nvPr>
            <p:ph type="title"/>
          </p:nvPr>
        </p:nvSpPr>
        <p:spPr>
          <a:xfrm>
            <a:off x="4407625" y="1643150"/>
            <a:ext cx="3876000" cy="481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3000" b="1">
                <a:solidFill>
                  <a:schemeClr val="dk2"/>
                </a:solidFill>
                <a:latin typeface="Aptos" panose="020B00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528" name="Google Shape;528;p26"/>
          <p:cNvSpPr txBox="1">
            <a:spLocks noGrp="1"/>
          </p:cNvSpPr>
          <p:nvPr>
            <p:ph type="subTitle" idx="1"/>
          </p:nvPr>
        </p:nvSpPr>
        <p:spPr>
          <a:xfrm>
            <a:off x="4407625" y="2123963"/>
            <a:ext cx="3876000" cy="13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chemeClr val="dk1"/>
                </a:solidFill>
                <a:latin typeface="Aptos" panose="020B00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rgbClr val="D2D2D2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25" y="539700"/>
            <a:ext cx="77175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jalla One"/>
              <a:buNone/>
              <a:defRPr sz="2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8" r:id="rId7"/>
    <p:sldLayoutId id="2147483659" r:id="rId8"/>
    <p:sldLayoutId id="2147483672" r:id="rId9"/>
    <p:sldLayoutId id="2147483688" r:id="rId10"/>
    <p:sldLayoutId id="2147483689" r:id="rId11"/>
    <p:sldLayoutId id="2147483693" r:id="rId12"/>
    <p:sldLayoutId id="2147483694" r:id="rId13"/>
    <p:sldLayoutId id="2147483695" r:id="rId14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104020204" pitchFamily="34" charset="0"/>
          <a:ea typeface="Abadi" panose="020B0604020104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ijis.org/ijis-key-initiatives/nibrs-data-sharing/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47"/>
          <p:cNvSpPr txBox="1">
            <a:spLocks noGrp="1"/>
          </p:cNvSpPr>
          <p:nvPr>
            <p:ph type="subTitle" idx="1"/>
          </p:nvPr>
        </p:nvSpPr>
        <p:spPr>
          <a:xfrm rot="-899829">
            <a:off x="810354" y="3031388"/>
            <a:ext cx="4717220" cy="69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bg2"/>
                </a:solidFill>
                <a:latin typeface="Aptos" panose="020B0004020202020204" pitchFamily="34" charset="0"/>
              </a:rPr>
              <a:t>(</a:t>
            </a:r>
            <a:r>
              <a:rPr lang="en" sz="1800" b="1" dirty="0">
                <a:solidFill>
                  <a:schemeClr val="bg2"/>
                </a:solidFill>
              </a:rPr>
              <a:t>National</a:t>
            </a:r>
            <a:r>
              <a:rPr lang="en" sz="1800" b="1" dirty="0">
                <a:solidFill>
                  <a:schemeClr val="bg2"/>
                </a:solidFill>
                <a:latin typeface="Aptos" panose="020B0004020202020204" pitchFamily="34" charset="0"/>
              </a:rPr>
              <a:t> Incident-Based Reporting System)</a:t>
            </a:r>
            <a:endParaRPr sz="1800" b="1" dirty="0">
              <a:solidFill>
                <a:schemeClr val="bg2"/>
              </a:solidFill>
              <a:latin typeface="Aptos" panose="020B0004020202020204" pitchFamily="34" charset="0"/>
            </a:endParaRPr>
          </a:p>
        </p:txBody>
      </p:sp>
      <p:pic>
        <p:nvPicPr>
          <p:cNvPr id="1076" name="Google Shape;107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">
            <a:off x="6846584" y="335414"/>
            <a:ext cx="2404377" cy="4194968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47"/>
          <p:cNvSpPr txBox="1">
            <a:spLocks noGrp="1"/>
          </p:cNvSpPr>
          <p:nvPr>
            <p:ph type="ctrTitle"/>
          </p:nvPr>
        </p:nvSpPr>
        <p:spPr>
          <a:xfrm rot="-900081">
            <a:off x="517952" y="1107130"/>
            <a:ext cx="6237313" cy="20845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Aptos" panose="020B0004020202020204" pitchFamily="34" charset="0"/>
                <a:cs typeface="Aharoni" panose="02010803020104030203" pitchFamily="2" charset="-79"/>
              </a:rPr>
              <a:t>INTRODUCTION TO NIBRS</a:t>
            </a:r>
            <a:endParaRPr sz="4800" dirty="0"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D3B6B7F9-1A65-6EE2-FCF1-E417D8EE1B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9C7AF2-1C9C-AA95-F4F2-B67CC6A7BDFD}"/>
              </a:ext>
            </a:extLst>
          </p:cNvPr>
          <p:cNvSpPr txBox="1"/>
          <p:nvPr/>
        </p:nvSpPr>
        <p:spPr>
          <a:xfrm>
            <a:off x="4572000" y="4654140"/>
            <a:ext cx="3287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/>
                </a:solidFill>
                <a:latin typeface="Aptos" panose="020B0004020202020204" pitchFamily="34" charset="0"/>
              </a:rPr>
              <a:t>These materials were created through award number 15PBJS-22-GK-01202-NOHA from the Bureau of Justice Statistics, a component of the Office of Justice Programs within the U.S. Department of Justice. These materials are provided publicly for distribution.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589" y="1121134"/>
            <a:ext cx="7221771" cy="793447"/>
          </a:xfrm>
        </p:spPr>
        <p:txBody>
          <a:bodyPr/>
          <a:lstStyle/>
          <a:p>
            <a:r>
              <a:rPr lang="en-US" sz="3600" dirty="0"/>
              <a:t>NIBRS has 3 Offense Categories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CE89BCD-AF7E-0BD0-44A0-E9001937F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267" y="4161282"/>
            <a:ext cx="1026187" cy="793446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11ED82E-E249-C5D9-EC0F-0808845FBF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2019449"/>
              </p:ext>
            </p:extLst>
          </p:nvPr>
        </p:nvGraphicFramePr>
        <p:xfrm>
          <a:off x="2188596" y="1914581"/>
          <a:ext cx="4149256" cy="2540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A person holding a belt in front of a person&#10;&#10;Description automatically generated">
            <a:extLst>
              <a:ext uri="{FF2B5EF4-FFF2-40B4-BE49-F238E27FC236}">
                <a16:creationId xmlns:a16="http://schemas.microsoft.com/office/drawing/2014/main" id="{FA37E46E-B06A-34B2-8FCE-C002544AAC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134926" y="2113395"/>
            <a:ext cx="709653" cy="616358"/>
          </a:xfrm>
          <a:prstGeom prst="ellipse">
            <a:avLst/>
          </a:prstGeom>
          <a:ln w="63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FE17F4-C4E0-7957-360D-B40A3733285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291" r="15291"/>
          <a:stretch/>
        </p:blipFill>
        <p:spPr>
          <a:xfrm>
            <a:off x="2316578" y="2876596"/>
            <a:ext cx="709654" cy="616358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8F80C6-7910-28BE-41AC-10580D0841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4719" r="14719"/>
          <a:stretch/>
        </p:blipFill>
        <p:spPr>
          <a:xfrm flipH="1">
            <a:off x="2146853" y="3639796"/>
            <a:ext cx="709653" cy="616358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4693459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belt in front of a person&#10;&#10;Description automatically generated">
            <a:extLst>
              <a:ext uri="{FF2B5EF4-FFF2-40B4-BE49-F238E27FC236}">
                <a16:creationId xmlns:a16="http://schemas.microsoft.com/office/drawing/2014/main" id="{5F8C5FC2-82A3-673E-11CD-93F7ED4804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21203" y="1444424"/>
            <a:ext cx="1854642" cy="16108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A person holding a belt in front of a person&#10;&#10;Description automatically generated">
            <a:extLst>
              <a:ext uri="{FF2B5EF4-FFF2-40B4-BE49-F238E27FC236}">
                <a16:creationId xmlns:a16="http://schemas.microsoft.com/office/drawing/2014/main" id="{3E76F885-9868-0A03-3627-A7C578AA98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975845" y="709654"/>
            <a:ext cx="7168155" cy="44338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D3A3E65-CDA5-4AE6-88E6-421B5FD6DC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17888" y="762152"/>
            <a:ext cx="5726112" cy="728662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chemeClr val="bg1">
                      <a:alpha val="30000"/>
                    </a:schemeClr>
                  </a:outerShdw>
                </a:effectLst>
                <a:latin typeface="Aptos" panose="020B0004020202020204" pitchFamily="34" charset="0"/>
              </a:rPr>
              <a:t>Offenses that involve harm or threats of harm to individuals.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F5118F-8DB1-379D-1058-CE18F48F1D1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39200" y="4737100"/>
            <a:ext cx="304800" cy="273050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263D6C4-4840-40CC-AC84-17E24B3B7BDE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9C7F7A-53F2-84F2-ED8C-D6A76AC36C23}"/>
              </a:ext>
            </a:extLst>
          </p:cNvPr>
          <p:cNvSpPr txBox="1">
            <a:spLocks/>
          </p:cNvSpPr>
          <p:nvPr/>
        </p:nvSpPr>
        <p:spPr>
          <a:xfrm>
            <a:off x="44000" y="1490814"/>
            <a:ext cx="1668578" cy="42557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1B1B1B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j-ea"/>
                <a:cs typeface="Aharoni" panose="02010803020104030203" pitchFamily="2" charset="-79"/>
                <a:sym typeface="Arial"/>
              </a:rPr>
              <a:t>Examples: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5FBA7D7-8D12-0F44-F89B-FE5972B83B13}"/>
              </a:ext>
            </a:extLst>
          </p:cNvPr>
          <p:cNvSpPr txBox="1">
            <a:spLocks/>
          </p:cNvSpPr>
          <p:nvPr/>
        </p:nvSpPr>
        <p:spPr>
          <a:xfrm>
            <a:off x="2053048" y="1444424"/>
            <a:ext cx="6506489" cy="927500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1B1B1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Homicide offenses, sex offenses, robbery, kidnapping, and assault offenses</a:t>
            </a:r>
          </a:p>
        </p:txBody>
      </p:sp>
      <p:sp>
        <p:nvSpPr>
          <p:cNvPr id="4" name="Google Shape;1129;p53">
            <a:extLst>
              <a:ext uri="{FF2B5EF4-FFF2-40B4-BE49-F238E27FC236}">
                <a16:creationId xmlns:a16="http://schemas.microsoft.com/office/drawing/2014/main" id="{878F7DDF-2FC4-9DD3-D16F-2B97953C772B}"/>
              </a:ext>
            </a:extLst>
          </p:cNvPr>
          <p:cNvSpPr txBox="1">
            <a:spLocks/>
          </p:cNvSpPr>
          <p:nvPr/>
        </p:nvSpPr>
        <p:spPr>
          <a:xfrm>
            <a:off x="4244963" y="180078"/>
            <a:ext cx="3370470" cy="5295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3000" b="1" i="0" u="none" strike="noStrike" cap="none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Fjalla One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sym typeface="Fjalla One"/>
              </a:rPr>
              <a:t>Crimes against Persons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70588B-7E6E-6DF9-4FAC-9707761CA2F1}"/>
              </a:ext>
            </a:extLst>
          </p:cNvPr>
          <p:cNvSpPr txBox="1">
            <a:spLocks/>
          </p:cNvSpPr>
          <p:nvPr/>
        </p:nvSpPr>
        <p:spPr>
          <a:xfrm>
            <a:off x="2053048" y="2054844"/>
            <a:ext cx="6583692" cy="2955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Some of the key CIBRS compliance requirements for this category include: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Victim Demographics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Age, sex, race and ethnicity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Victim Type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The victim type will always be an individual or law enforcement officer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Victim-to-Offender Relationship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Mandatory for each victim &amp; offender pair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Injury Type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Required if offense involves bodily harm (e.g., assault offenses)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Aggravated Assault/Homicide Circumstances 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Mandatory for all aggravated assault and homicide offenses.</a:t>
            </a:r>
          </a:p>
        </p:txBody>
      </p:sp>
    </p:spTree>
    <p:extLst>
      <p:ext uri="{BB962C8B-B14F-4D97-AF65-F5344CB8AC3E}">
        <p14:creationId xmlns:p14="http://schemas.microsoft.com/office/powerpoint/2010/main" val="178866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331E2-149C-61A4-87B5-70D83A7C9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9A3ACD-11F8-7F72-2B33-9B5C8B4F77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5291" r="15291"/>
          <a:stretch/>
        </p:blipFill>
        <p:spPr>
          <a:xfrm flipH="1">
            <a:off x="121203" y="1444424"/>
            <a:ext cx="1854642" cy="16108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A7003A-A031-9B2E-0804-0E3E4FE017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75845" y="765659"/>
            <a:ext cx="7168155" cy="43218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28BF706-CEC6-BC08-AC10-65D51668FE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17888" y="762152"/>
            <a:ext cx="5726112" cy="728662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chemeClr val="bg1">
                      <a:alpha val="30000"/>
                    </a:schemeClr>
                  </a:outerShdw>
                </a:effectLst>
                <a:latin typeface="Aptos" panose="020B0004020202020204" pitchFamily="34" charset="0"/>
              </a:rPr>
              <a:t>Offenses that involve the unlawful taking of or damage to property.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1A6E4D-0B09-EC6C-12A8-74B7AE38CB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39200" y="4737100"/>
            <a:ext cx="304800" cy="273050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263D6C4-4840-40CC-AC84-17E24B3B7BDE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BEFFCE-BC13-4FB9-A67B-7B271E94FFC3}"/>
              </a:ext>
            </a:extLst>
          </p:cNvPr>
          <p:cNvSpPr txBox="1">
            <a:spLocks/>
          </p:cNvSpPr>
          <p:nvPr/>
        </p:nvSpPr>
        <p:spPr>
          <a:xfrm>
            <a:off x="245716" y="1490814"/>
            <a:ext cx="1668578" cy="42557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1B1B1B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j-ea"/>
                <a:cs typeface="Aharoni" panose="02010803020104030203" pitchFamily="2" charset="-79"/>
                <a:sym typeface="Arial"/>
              </a:rPr>
              <a:t>Examples: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8B81D8-1902-F2B2-C540-A47DD2886327}"/>
              </a:ext>
            </a:extLst>
          </p:cNvPr>
          <p:cNvSpPr txBox="1">
            <a:spLocks/>
          </p:cNvSpPr>
          <p:nvPr/>
        </p:nvSpPr>
        <p:spPr>
          <a:xfrm>
            <a:off x="2053048" y="1444424"/>
            <a:ext cx="6506489" cy="927500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1B1B1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Burglary, robbery, stolen property offenses, embezzlement, blackmail, fraud, larceny, motor vehicle theft, arson, bribery, and vandalism</a:t>
            </a:r>
          </a:p>
        </p:txBody>
      </p:sp>
      <p:sp>
        <p:nvSpPr>
          <p:cNvPr id="4" name="Google Shape;1129;p53">
            <a:extLst>
              <a:ext uri="{FF2B5EF4-FFF2-40B4-BE49-F238E27FC236}">
                <a16:creationId xmlns:a16="http://schemas.microsoft.com/office/drawing/2014/main" id="{502A39F7-E59C-01C9-7230-B1CE1B788589}"/>
              </a:ext>
            </a:extLst>
          </p:cNvPr>
          <p:cNvSpPr txBox="1">
            <a:spLocks/>
          </p:cNvSpPr>
          <p:nvPr/>
        </p:nvSpPr>
        <p:spPr>
          <a:xfrm>
            <a:off x="4244963" y="180078"/>
            <a:ext cx="3370470" cy="5295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3000" b="1" i="0" u="none" strike="noStrike" cap="none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Fjalla One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sym typeface="Fjalla One"/>
              </a:rPr>
              <a:t>Crimes against Property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452270-6394-4B2C-809F-3EAB6AF1E4F6}"/>
              </a:ext>
            </a:extLst>
          </p:cNvPr>
          <p:cNvSpPr txBox="1">
            <a:spLocks/>
          </p:cNvSpPr>
          <p:nvPr/>
        </p:nvSpPr>
        <p:spPr>
          <a:xfrm>
            <a:off x="2053048" y="2249834"/>
            <a:ext cx="6583692" cy="232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Some of the key CIBRS compliance requirements for this category include: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Property Information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Type of property loss (e.g. stolen, damaged etc.)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Property description (e.g. vehicle, currency etc.)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Property value (must report estimated fair market value)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Date Recovered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Mandatory if property is reported as recovered.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Method of Entry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Must report if entry was forced, unforced or unknown.</a:t>
            </a:r>
          </a:p>
        </p:txBody>
      </p:sp>
    </p:spTree>
    <p:extLst>
      <p:ext uri="{BB962C8B-B14F-4D97-AF65-F5344CB8AC3E}">
        <p14:creationId xmlns:p14="http://schemas.microsoft.com/office/powerpoint/2010/main" val="392655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9EC4C-4D1E-FFE6-FA63-52D6699AD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D4C5DA5-0094-4553-AE7C-FBDCBE4930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19" r="14719"/>
          <a:stretch/>
        </p:blipFill>
        <p:spPr>
          <a:xfrm flipH="1">
            <a:off x="121203" y="1444424"/>
            <a:ext cx="1854642" cy="16108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070511-BFC7-B241-6CB0-897D46E1A6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/>
        </p:blipFill>
        <p:spPr>
          <a:xfrm>
            <a:off x="2033975" y="765659"/>
            <a:ext cx="7051895" cy="43218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A104B55-4C70-98BA-C213-93C94FCFF7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53048" y="762152"/>
            <a:ext cx="7090952" cy="728662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chemeClr val="bg1">
                      <a:alpha val="30000"/>
                    </a:schemeClr>
                  </a:outerShdw>
                </a:effectLst>
                <a:latin typeface="Aptos" panose="020B0004020202020204" pitchFamily="34" charset="0"/>
              </a:rPr>
              <a:t>Offenses that are considered detrimental to the overall well-being of society, or that violate societal norms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2B0E50-4CEB-9799-6E47-9C6B8E51AF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39200" y="4737100"/>
            <a:ext cx="304800" cy="273050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263D6C4-4840-40CC-AC84-17E24B3B7BDE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15E939-437D-9BB7-381F-438A78D32F3D}"/>
              </a:ext>
            </a:extLst>
          </p:cNvPr>
          <p:cNvSpPr txBox="1">
            <a:spLocks/>
          </p:cNvSpPr>
          <p:nvPr/>
        </p:nvSpPr>
        <p:spPr>
          <a:xfrm>
            <a:off x="117964" y="1490814"/>
            <a:ext cx="1668578" cy="42557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1B1B1B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j-ea"/>
                <a:cs typeface="Aharoni" panose="02010803020104030203" pitchFamily="2" charset="-79"/>
                <a:sym typeface="Arial"/>
              </a:rPr>
              <a:t>Examples: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E51287-E59A-529E-CF6E-00203C7E4504}"/>
              </a:ext>
            </a:extLst>
          </p:cNvPr>
          <p:cNvSpPr txBox="1">
            <a:spLocks/>
          </p:cNvSpPr>
          <p:nvPr/>
        </p:nvSpPr>
        <p:spPr>
          <a:xfrm>
            <a:off x="2053048" y="1619240"/>
            <a:ext cx="6506489" cy="927500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1B1B1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j-ea"/>
                <a:cs typeface="+mj-cs"/>
                <a:sym typeface="Arial"/>
              </a:rPr>
              <a:t>Drug offenses, gambling, pornography, prostitution, and weapon law violations </a:t>
            </a:r>
          </a:p>
        </p:txBody>
      </p:sp>
      <p:sp>
        <p:nvSpPr>
          <p:cNvPr id="4" name="Google Shape;1129;p53">
            <a:extLst>
              <a:ext uri="{FF2B5EF4-FFF2-40B4-BE49-F238E27FC236}">
                <a16:creationId xmlns:a16="http://schemas.microsoft.com/office/drawing/2014/main" id="{05770265-878B-5F90-55D2-2C333E0901C4}"/>
              </a:ext>
            </a:extLst>
          </p:cNvPr>
          <p:cNvSpPr txBox="1">
            <a:spLocks/>
          </p:cNvSpPr>
          <p:nvPr/>
        </p:nvSpPr>
        <p:spPr>
          <a:xfrm>
            <a:off x="4244963" y="180078"/>
            <a:ext cx="3370470" cy="5295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3000" b="1" i="0" u="none" strike="noStrike" cap="none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Fjalla One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sym typeface="Fjalla One"/>
              </a:rPr>
              <a:t>Crimes against Society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0831CB-244D-AC6B-91F4-EC74D525C1A0}"/>
              </a:ext>
            </a:extLst>
          </p:cNvPr>
          <p:cNvSpPr txBox="1">
            <a:spLocks/>
          </p:cNvSpPr>
          <p:nvPr/>
        </p:nvSpPr>
        <p:spPr>
          <a:xfrm>
            <a:off x="2053048" y="2249834"/>
            <a:ext cx="6583692" cy="232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Some of the key CIBRS compliance requirements for this category include: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Victim Type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Must always be reported as “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Society/Public”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Aptos" panose="020B0004020202020204" pitchFamily="34" charset="0"/>
              <a:sym typeface="Farro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Weapon Type (for Weapon Offenses)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Must indicate the type of weapon possessed or used (e.g., handgun, knife).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Type of Drug/Narcotic (for Drug offenses)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Must specify the drug involved (e.g., marijuana)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Farro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0B0004020202020204" pitchFamily="34" charset="0"/>
                <a:sym typeface="Farro"/>
              </a:rPr>
              <a:t>For seized drugs, the drug measurement, weight, or quantity must be reported (unit of measure, e.g., grams, ounces)</a:t>
            </a:r>
          </a:p>
        </p:txBody>
      </p:sp>
    </p:spTree>
    <p:extLst>
      <p:ext uri="{BB962C8B-B14F-4D97-AF65-F5344CB8AC3E}">
        <p14:creationId xmlns:p14="http://schemas.microsoft.com/office/powerpoint/2010/main" val="10099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A3FFB-187F-1F38-A500-C93BC5FE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469" y="2372466"/>
            <a:ext cx="6050173" cy="2431028"/>
          </a:xfrm>
        </p:spPr>
        <p:txBody>
          <a:bodyPr/>
          <a:lstStyle/>
          <a:p>
            <a:r>
              <a:rPr lang="en-US" sz="1800" dirty="0">
                <a:latin typeface="Aptos" panose="020B0004020202020204" pitchFamily="34" charset="0"/>
              </a:rPr>
              <a:t>Longer initial learning curve</a:t>
            </a:r>
          </a:p>
          <a:p>
            <a:r>
              <a:rPr lang="en-US" sz="1800" dirty="0">
                <a:latin typeface="Aptos" panose="020B0004020202020204" pitchFamily="34" charset="0"/>
              </a:rPr>
              <a:t>Reports may take slightly more time to complete</a:t>
            </a:r>
          </a:p>
          <a:p>
            <a:r>
              <a:rPr lang="en-US" sz="1800" dirty="0">
                <a:latin typeface="Aptos" panose="020B0004020202020204" pitchFamily="34" charset="0"/>
              </a:rPr>
              <a:t>Improved data quality = fewer follow-up calls from records</a:t>
            </a:r>
          </a:p>
          <a:p>
            <a:r>
              <a:rPr lang="en-US" sz="1800" dirty="0">
                <a:latin typeface="Aptos" panose="020B0004020202020204" pitchFamily="34" charset="0"/>
              </a:rPr>
              <a:t>Training &amp; guidance will be available</a:t>
            </a:r>
          </a:p>
          <a:p>
            <a:r>
              <a:rPr lang="en-US" sz="1800" dirty="0">
                <a:latin typeface="Aptos" panose="020B0004020202020204" pitchFamily="34" charset="0"/>
              </a:rPr>
              <a:t>After initial learning curve, things will settle in again, and reporting format will become more familiar</a:t>
            </a:r>
          </a:p>
          <a:p>
            <a:r>
              <a:rPr lang="en-US" sz="1800" dirty="0"/>
              <a:t>Increased reliance on officers to take quality reports</a:t>
            </a:r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1223" name="Google Shape;1223;p58"/>
          <p:cNvSpPr txBox="1">
            <a:spLocks noGrp="1"/>
          </p:cNvSpPr>
          <p:nvPr>
            <p:ph type="title"/>
          </p:nvPr>
        </p:nvSpPr>
        <p:spPr>
          <a:xfrm>
            <a:off x="1837267" y="1365788"/>
            <a:ext cx="4197149" cy="8010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400" dirty="0">
                <a:latin typeface="Aptos" panose="020B0004020202020204" pitchFamily="34" charset="0"/>
              </a:rPr>
              <a:t>IMPACT! (</a:t>
            </a:r>
            <a:r>
              <a:rPr lang="en-US" sz="2400" dirty="0">
                <a:latin typeface="Aptos" panose="020B0004020202020204" pitchFamily="34" charset="0"/>
              </a:rPr>
              <a:t>What</a:t>
            </a:r>
            <a:r>
              <a:rPr lang="en" sz="2400" dirty="0">
                <a:latin typeface="Aptos" panose="020B0004020202020204" pitchFamily="34" charset="0"/>
              </a:rPr>
              <a:t> to expect)</a:t>
            </a:r>
            <a:endParaRPr sz="2400" dirty="0">
              <a:latin typeface="Aptos" panose="020B0004020202020204" pitchFamily="34" charset="0"/>
            </a:endParaRPr>
          </a:p>
        </p:txBody>
      </p:sp>
      <p:pic>
        <p:nvPicPr>
          <p:cNvPr id="1224" name="Google Shape;122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96">
            <a:off x="7047737" y="1795380"/>
            <a:ext cx="1812099" cy="2434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3CA77803-4D8F-07A7-CCEA-2C21E52BE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52"/>
          <p:cNvSpPr txBox="1">
            <a:spLocks noGrp="1"/>
          </p:cNvSpPr>
          <p:nvPr>
            <p:ph type="title"/>
          </p:nvPr>
        </p:nvSpPr>
        <p:spPr>
          <a:xfrm>
            <a:off x="2172631" y="869008"/>
            <a:ext cx="6306446" cy="6727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Aptos" panose="020B0004020202020204" pitchFamily="34" charset="0"/>
              </a:rPr>
              <a:t>What Officers Need to Know</a:t>
            </a:r>
            <a:endParaRPr sz="3200" dirty="0">
              <a:latin typeface="Aptos" panose="020B0004020202020204" pitchFamily="34" charset="0"/>
            </a:endParaRPr>
          </a:p>
        </p:txBody>
      </p:sp>
      <p:sp>
        <p:nvSpPr>
          <p:cNvPr id="1123" name="Google Shape;1123;p52"/>
          <p:cNvSpPr txBox="1">
            <a:spLocks noGrp="1"/>
          </p:cNvSpPr>
          <p:nvPr>
            <p:ph type="subTitle" idx="1"/>
          </p:nvPr>
        </p:nvSpPr>
        <p:spPr>
          <a:xfrm>
            <a:off x="2128722" y="1683720"/>
            <a:ext cx="5894350" cy="3725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</a:t>
            </a:r>
            <a:r>
              <a:rPr lang="en" dirty="0">
                <a:latin typeface="Aptos" panose="020B0004020202020204" pitchFamily="34" charset="0"/>
              </a:rPr>
              <a:t>IBRS requires complete, accurate, and consistent data</a:t>
            </a:r>
          </a:p>
        </p:txBody>
      </p:sp>
      <p:sp>
        <p:nvSpPr>
          <p:cNvPr id="2" name="Google Shape;1123;p52">
            <a:extLst>
              <a:ext uri="{FF2B5EF4-FFF2-40B4-BE49-F238E27FC236}">
                <a16:creationId xmlns:a16="http://schemas.microsoft.com/office/drawing/2014/main" id="{6A97A70D-C189-930E-C3E3-537A4F7BD49C}"/>
              </a:ext>
            </a:extLst>
          </p:cNvPr>
          <p:cNvSpPr txBox="1">
            <a:spLocks/>
          </p:cNvSpPr>
          <p:nvPr/>
        </p:nvSpPr>
        <p:spPr>
          <a:xfrm>
            <a:off x="2128722" y="4017717"/>
            <a:ext cx="5894350" cy="636423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1"/>
              </a:buClr>
              <a:buSzPts val="1400"/>
              <a:buFont typeface="Farro"/>
              <a:buNone/>
              <a:defRPr sz="1600">
                <a:solidFill>
                  <a:schemeClr val="dk1"/>
                </a:solidFill>
                <a:latin typeface="Farro"/>
                <a:ea typeface="Farro"/>
                <a:cs typeface="Farro"/>
              </a:defRPr>
            </a:lvl1pPr>
            <a:lvl2pPr marL="9144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2pPr>
            <a:lvl3pPr marL="13716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3pPr>
            <a:lvl4pPr marL="18288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4pPr>
            <a:lvl5pPr marL="22860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5pPr>
            <a:lvl6pPr marL="27432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6pPr>
            <a:lvl7pPr marL="32004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7pPr>
            <a:lvl8pPr marL="36576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8pPr>
            <a:lvl9pPr marL="41148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9pPr>
          </a:lstStyle>
          <a:p>
            <a:r>
              <a:rPr lang="en-US" dirty="0">
                <a:latin typeface="Aptos" panose="020B0004020202020204" pitchFamily="34" charset="0"/>
              </a:rPr>
              <a:t>You will be prompted to complete the relationship field for the offense because it is now a *requirement*</a:t>
            </a:r>
          </a:p>
        </p:txBody>
      </p:sp>
      <p:sp>
        <p:nvSpPr>
          <p:cNvPr id="6" name="Google Shape;1123;p52">
            <a:extLst>
              <a:ext uri="{FF2B5EF4-FFF2-40B4-BE49-F238E27FC236}">
                <a16:creationId xmlns:a16="http://schemas.microsoft.com/office/drawing/2014/main" id="{5BBB9AC2-51E8-E618-6A15-2374067966C1}"/>
              </a:ext>
            </a:extLst>
          </p:cNvPr>
          <p:cNvSpPr txBox="1">
            <a:spLocks/>
          </p:cNvSpPr>
          <p:nvPr/>
        </p:nvSpPr>
        <p:spPr>
          <a:xfrm>
            <a:off x="2128722" y="3028458"/>
            <a:ext cx="5894350" cy="864349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1"/>
              </a:buClr>
              <a:buSzPts val="1400"/>
              <a:buFont typeface="Farro"/>
              <a:buNone/>
              <a:defRPr sz="1600">
                <a:solidFill>
                  <a:schemeClr val="dk1"/>
                </a:solidFill>
                <a:latin typeface="Farro"/>
                <a:ea typeface="Farro"/>
                <a:cs typeface="Farro"/>
              </a:defRPr>
            </a:lvl1pPr>
            <a:lvl2pPr marL="9144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2pPr>
            <a:lvl3pPr marL="13716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3pPr>
            <a:lvl4pPr marL="18288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4pPr>
            <a:lvl5pPr marL="22860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5pPr>
            <a:lvl6pPr marL="27432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6pPr>
            <a:lvl7pPr marL="32004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7pPr>
            <a:lvl8pPr marL="36576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8pPr>
            <a:lvl9pPr marL="4114800" indent="-317500">
              <a:buClr>
                <a:schemeClr val="dk1"/>
              </a:buClr>
              <a:buSzPts val="1400"/>
              <a:buFont typeface="Farro"/>
              <a:buNone/>
              <a:defRPr>
                <a:solidFill>
                  <a:schemeClr val="dk1"/>
                </a:solidFill>
                <a:latin typeface="Farro"/>
                <a:ea typeface="Farro"/>
                <a:cs typeface="Farro"/>
              </a:defRPr>
            </a:lvl9pPr>
          </a:lstStyle>
          <a:p>
            <a:r>
              <a:rPr lang="en" dirty="0">
                <a:latin typeface="Aptos" panose="020B0004020202020204" pitchFamily="34" charset="0"/>
              </a:rPr>
              <a:t>For example, while completing a Domestic Violence Assault report, you failed to report the relationship between the victim and suspect…</a:t>
            </a:r>
          </a:p>
        </p:txBody>
      </p:sp>
      <p:pic>
        <p:nvPicPr>
          <p:cNvPr id="4" name="Graphic 3" descr="Handcuffs with solid fill">
            <a:extLst>
              <a:ext uri="{FF2B5EF4-FFF2-40B4-BE49-F238E27FC236}">
                <a16:creationId xmlns:a16="http://schemas.microsoft.com/office/drawing/2014/main" id="{11F34B81-87C6-3346-6AD1-ACD430C5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81" y="3309147"/>
            <a:ext cx="914400" cy="914400"/>
          </a:xfrm>
          <a:prstGeom prst="rect">
            <a:avLst/>
          </a:prstGeom>
        </p:spPr>
      </p:pic>
      <p:sp>
        <p:nvSpPr>
          <p:cNvPr id="5" name="Google Shape;1123;p52">
            <a:extLst>
              <a:ext uri="{FF2B5EF4-FFF2-40B4-BE49-F238E27FC236}">
                <a16:creationId xmlns:a16="http://schemas.microsoft.com/office/drawing/2014/main" id="{5BB5CADE-92F3-CFDD-4D4E-F7AE08743223}"/>
              </a:ext>
            </a:extLst>
          </p:cNvPr>
          <p:cNvSpPr txBox="1">
            <a:spLocks/>
          </p:cNvSpPr>
          <p:nvPr/>
        </p:nvSpPr>
        <p:spPr>
          <a:xfrm>
            <a:off x="2128722" y="2231260"/>
            <a:ext cx="5894350" cy="622239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6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None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pPr marL="0" indent="0" algn="l"/>
            <a:r>
              <a:rPr lang="en-US" dirty="0">
                <a:latin typeface="Aptos" panose="020B0004020202020204" pitchFamily="34" charset="0"/>
              </a:rPr>
              <a:t>The system  will now include data validations to help ensure reports are complete</a:t>
            </a:r>
            <a:endParaRPr lang="en" dirty="0">
              <a:latin typeface="Aptos" panose="020B0004020202020204" pitchFamily="34" charset="0"/>
            </a:endParaRPr>
          </a:p>
        </p:txBody>
      </p:sp>
      <p:pic>
        <p:nvPicPr>
          <p:cNvPr id="3" name="Picture 2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20502454-8E74-1F6C-CFF7-7B2C7D626C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51"/>
          <p:cNvSpPr txBox="1">
            <a:spLocks noGrp="1"/>
          </p:cNvSpPr>
          <p:nvPr>
            <p:ph type="subTitle" idx="1"/>
          </p:nvPr>
        </p:nvSpPr>
        <p:spPr>
          <a:xfrm rot="-899872">
            <a:off x="345835" y="2112738"/>
            <a:ext cx="5254452" cy="1995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AAD29"/>
              </a:buClr>
              <a:buFont typeface="Wingdings" panose="05000000000000000000" pitchFamily="2" charset="2"/>
              <a:buChar char="ü"/>
            </a:pPr>
            <a:r>
              <a:rPr lang="en" dirty="0">
                <a:latin typeface="Aptos" panose="020B0004020202020204" pitchFamily="34" charset="0"/>
              </a:rPr>
              <a:t>More </a:t>
            </a:r>
            <a:r>
              <a:rPr lang="en" u="sng" dirty="0">
                <a:latin typeface="Aptos" panose="020B0004020202020204" pitchFamily="34" charset="0"/>
              </a:rPr>
              <a:t>mandatory fields </a:t>
            </a:r>
            <a:r>
              <a:rPr lang="en" dirty="0">
                <a:latin typeface="Aptos" panose="020B0004020202020204" pitchFamily="34" charset="0"/>
              </a:rPr>
              <a:t>in your reports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AAD29"/>
              </a:buClr>
              <a:buFont typeface="Wingdings" panose="05000000000000000000" pitchFamily="2" charset="2"/>
              <a:buChar char="ü"/>
            </a:pPr>
            <a:r>
              <a:rPr lang="en" dirty="0">
                <a:latin typeface="Aptos" panose="020B0004020202020204" pitchFamily="34" charset="0"/>
              </a:rPr>
              <a:t>RMS prompts for:</a:t>
            </a:r>
          </a:p>
          <a:p>
            <a:pPr marL="457200" lvl="1" indent="0" algn="l">
              <a:buClr>
                <a:srgbClr val="EAAD29"/>
              </a:buClr>
            </a:pPr>
            <a:r>
              <a:rPr lang="en" sz="1600" dirty="0">
                <a:solidFill>
                  <a:schemeClr val="bg1"/>
                </a:solidFill>
                <a:latin typeface="Aptos" panose="020B0004020202020204" pitchFamily="34" charset="0"/>
              </a:rPr>
              <a:t>	Weapon type, bias motivation, victim 	demographics, and much more, depending on 	the type of crime reported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AAD29"/>
              </a:buClr>
              <a:buFont typeface="Wingdings" panose="05000000000000000000" pitchFamily="2" charset="2"/>
              <a:buChar char="ü"/>
            </a:pPr>
            <a:r>
              <a:rPr lang="en" dirty="0">
                <a:latin typeface="Aptos" panose="020B0004020202020204" pitchFamily="34" charset="0"/>
              </a:rPr>
              <a:t>Expect </a:t>
            </a:r>
            <a:r>
              <a:rPr lang="en" u="sng" dirty="0">
                <a:latin typeface="Aptos" panose="020B0004020202020204" pitchFamily="34" charset="0"/>
              </a:rPr>
              <a:t>validation errors </a:t>
            </a:r>
            <a:r>
              <a:rPr lang="en" dirty="0">
                <a:latin typeface="Aptos" panose="020B0004020202020204" pitchFamily="34" charset="0"/>
              </a:rPr>
              <a:t>if fields are missing or inconsistent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AAD29"/>
              </a:buClr>
              <a:buFont typeface="Wingdings" panose="05000000000000000000" pitchFamily="2" charset="2"/>
              <a:buChar char="ü"/>
            </a:pPr>
            <a:r>
              <a:rPr lang="en" dirty="0">
                <a:latin typeface="Aptos" panose="020B0004020202020204" pitchFamily="34" charset="0"/>
              </a:rPr>
              <a:t>Officer narratives must match structured data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16" name="Google Shape;1116;p51"/>
          <p:cNvSpPr txBox="1">
            <a:spLocks noGrp="1"/>
          </p:cNvSpPr>
          <p:nvPr>
            <p:ph type="title"/>
          </p:nvPr>
        </p:nvSpPr>
        <p:spPr>
          <a:xfrm rot="-899819">
            <a:off x="-83298" y="986084"/>
            <a:ext cx="5351279" cy="4811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Aptos" panose="020B0004020202020204" pitchFamily="34" charset="0"/>
              </a:rPr>
              <a:t>ANY CHANGE IN OUR RMS SYSTEM?</a:t>
            </a:r>
            <a:endParaRPr sz="2400" dirty="0">
              <a:latin typeface="Aptos" panose="020B0004020202020204" pitchFamily="34" charset="0"/>
            </a:endParaRPr>
          </a:p>
        </p:txBody>
      </p:sp>
      <p:pic>
        <p:nvPicPr>
          <p:cNvPr id="1117" name="Google Shape;1117;p51"/>
          <p:cNvPicPr preferRelativeResize="0"/>
          <p:nvPr/>
        </p:nvPicPr>
        <p:blipFill rotWithShape="1">
          <a:blip r:embed="rId3">
            <a:alphaModFix/>
          </a:blip>
          <a:srcRect t="99" b="89"/>
          <a:stretch/>
        </p:blipFill>
        <p:spPr>
          <a:xfrm rot="-899995">
            <a:off x="5002128" y="-8619"/>
            <a:ext cx="3628897" cy="30729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E40661FE-5792-FCCB-4493-0CE9F91B7F31}"/>
              </a:ext>
            </a:extLst>
          </p:cNvPr>
          <p:cNvSpPr txBox="1">
            <a:spLocks/>
          </p:cNvSpPr>
          <p:nvPr/>
        </p:nvSpPr>
        <p:spPr>
          <a:xfrm rot="-900205">
            <a:off x="2153803" y="1339867"/>
            <a:ext cx="1137994" cy="9205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ln w="0"/>
                <a:solidFill>
                  <a:srgbClr val="009644"/>
                </a:solidFill>
                <a:effectLst>
                  <a:reflection blurRad="6350" stA="53000" endA="300" endPos="35500" dir="5400000" sy="-90000" algn="bl" rotWithShape="0"/>
                </a:effectLst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YES!</a:t>
            </a:r>
          </a:p>
        </p:txBody>
      </p:sp>
      <p:pic>
        <p:nvPicPr>
          <p:cNvPr id="3" name="Picture 2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0E5CB949-1D74-82AD-22E8-5D3C3F8510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9BB41-5703-DD4A-E03D-DFA9DA351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425" y="1592350"/>
            <a:ext cx="3876000" cy="481200"/>
          </a:xfrm>
        </p:spPr>
        <p:txBody>
          <a:bodyPr/>
          <a:lstStyle/>
          <a:p>
            <a:r>
              <a:rPr lang="en-US" dirty="0"/>
              <a:t>Training Timeline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C1346-F3CA-4556-27A2-660D23234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425" y="2073163"/>
            <a:ext cx="3876000" cy="1376400"/>
          </a:xfrm>
        </p:spPr>
        <p:txBody>
          <a:bodyPr/>
          <a:lstStyle/>
          <a:p>
            <a:pPr marL="482600" indent="-342900">
              <a:buFont typeface="+mj-lt"/>
              <a:buAutoNum type="arabicPeriod"/>
            </a:pPr>
            <a:r>
              <a:rPr lang="en-US" dirty="0"/>
              <a:t>TBD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TBD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TBD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TBD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TBD</a:t>
            </a:r>
          </a:p>
        </p:txBody>
      </p:sp>
      <p:pic>
        <p:nvPicPr>
          <p:cNvPr id="5" name="Graphic 4" descr="Classroom with solid fill">
            <a:extLst>
              <a:ext uri="{FF2B5EF4-FFF2-40B4-BE49-F238E27FC236}">
                <a16:creationId xmlns:a16="http://schemas.microsoft.com/office/drawing/2014/main" id="{01733B9A-DD06-6069-6103-4E24D08B2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2600" y="1447262"/>
            <a:ext cx="1500999" cy="1500999"/>
          </a:xfrm>
          <a:prstGeom prst="rect">
            <a:avLst/>
          </a:prstGeom>
        </p:spPr>
      </p:pic>
      <p:pic>
        <p:nvPicPr>
          <p:cNvPr id="6" name="Picture 5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57CCD6DA-8942-2D70-A391-3F802B5013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sz="4500" b="1" i="0" u="none" strike="noStrike" cap="none" dirty="0">
                <a:solidFill>
                  <a:schemeClr val="tx1"/>
                </a:solidFill>
                <a:latin typeface="Aptos" panose="020B0004020202020204" pitchFamily="34" charset="0"/>
                <a:ea typeface="Fjalla One"/>
                <a:cs typeface="Fjalla One"/>
                <a:sym typeface="Fjalla One"/>
              </a:rPr>
              <a:t>Available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33718-91E6-D811-BCA4-FEB95F408B9F}"/>
              </a:ext>
            </a:extLst>
          </p:cNvPr>
          <p:cNvSpPr txBox="1"/>
          <p:nvPr/>
        </p:nvSpPr>
        <p:spPr>
          <a:xfrm>
            <a:off x="3230910" y="3294319"/>
            <a:ext cx="4757027" cy="123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noAutofit/>
          </a:bodyPr>
          <a:lstStyle/>
          <a:p>
            <a:pPr marL="457200" indent="-317500"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100"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Aptos" panose="020B0004020202020204" pitchFamily="34" charset="0"/>
                <a:ea typeface="Farro"/>
                <a:cs typeface="Farro"/>
                <a:sym typeface="Farro"/>
              </a:rPr>
              <a:t>INSERT AGENCY RECORDS CONTACT HERE</a:t>
            </a:r>
          </a:p>
          <a:p>
            <a:pPr marL="457200" indent="-317500"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100"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Aptos" panose="020B0004020202020204" pitchFamily="34" charset="0"/>
                <a:ea typeface="Farro"/>
                <a:cs typeface="Farro"/>
                <a:sym typeface="Farro"/>
              </a:rPr>
              <a:t>INSERT UCR PROGRAM CONTACT HERE</a:t>
            </a:r>
          </a:p>
          <a:p>
            <a:pPr marL="457200" indent="-317500"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100"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Aptos" panose="020B0004020202020204" pitchFamily="34" charset="0"/>
                <a:ea typeface="Farro"/>
                <a:cs typeface="Farro"/>
                <a:sym typeface="Farro"/>
                <a:hlinkClick r:id="rId2"/>
              </a:rPr>
              <a:t>IJIS</a:t>
            </a:r>
            <a:r>
              <a:rPr lang="en-US" sz="1800" b="0" i="0" u="none" strike="noStrike" cap="none" dirty="0">
                <a:solidFill>
                  <a:schemeClr val="tx1"/>
                </a:solidFill>
                <a:latin typeface="Aptos" panose="020B0004020202020204" pitchFamily="34" charset="0"/>
                <a:ea typeface="Farro"/>
                <a:cs typeface="Farro"/>
                <a:sym typeface="Farro"/>
              </a:rPr>
              <a:t> (</a:t>
            </a:r>
            <a:r>
              <a:rPr lang="en-US" sz="1800" dirty="0">
                <a:solidFill>
                  <a:schemeClr val="tx1"/>
                </a:solidFill>
                <a:latin typeface="Aptos" panose="020B0004020202020204" pitchFamily="34" charset="0"/>
                <a:ea typeface="Farro"/>
                <a:cs typeface="Farro"/>
                <a:sym typeface="Farro"/>
              </a:rPr>
              <a:t>INFO</a:t>
            </a:r>
            <a:r>
              <a:rPr lang="en-US" sz="1800" b="0" i="0" u="none" strike="noStrike" cap="none" dirty="0">
                <a:solidFill>
                  <a:schemeClr val="tx1"/>
                </a:solidFill>
                <a:latin typeface="Aptos" panose="020B0004020202020204" pitchFamily="34" charset="0"/>
                <a:ea typeface="Farro"/>
                <a:cs typeface="Farro"/>
                <a:sym typeface="Farro"/>
              </a:rPr>
              <a:t>@ijis.org)</a:t>
            </a:r>
          </a:p>
        </p:txBody>
      </p:sp>
    </p:spTree>
    <p:extLst>
      <p:ext uri="{BB962C8B-B14F-4D97-AF65-F5344CB8AC3E}">
        <p14:creationId xmlns:p14="http://schemas.microsoft.com/office/powerpoint/2010/main" val="26897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49"/>
          <p:cNvSpPr txBox="1">
            <a:spLocks noGrp="1"/>
          </p:cNvSpPr>
          <p:nvPr>
            <p:ph type="title"/>
          </p:nvPr>
        </p:nvSpPr>
        <p:spPr>
          <a:xfrm>
            <a:off x="6366932" y="539700"/>
            <a:ext cx="2063767" cy="458100"/>
          </a:xfrm>
          <a:prstGeom prst="rect">
            <a:avLst/>
          </a:prstGeom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Aptos" panose="020B0004020202020204" pitchFamily="34" charset="0"/>
              </a:rPr>
              <a:t>OBJECTIVES</a:t>
            </a:r>
            <a:endParaRPr sz="2400" dirty="0">
              <a:latin typeface="Aptos" panose="020B0004020202020204" pitchFamily="34" charset="0"/>
            </a:endParaRPr>
          </a:p>
        </p:txBody>
      </p:sp>
      <p:sp>
        <p:nvSpPr>
          <p:cNvPr id="1092" name="Google Shape;1092;p49"/>
          <p:cNvSpPr txBox="1">
            <a:spLocks noGrp="1"/>
          </p:cNvSpPr>
          <p:nvPr>
            <p:ph type="title" idx="2"/>
          </p:nvPr>
        </p:nvSpPr>
        <p:spPr>
          <a:xfrm>
            <a:off x="873791" y="1606150"/>
            <a:ext cx="11169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01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3" name="Google Shape;1093;p49"/>
          <p:cNvSpPr txBox="1">
            <a:spLocks noGrp="1"/>
          </p:cNvSpPr>
          <p:nvPr>
            <p:ph type="title" idx="3"/>
          </p:nvPr>
        </p:nvSpPr>
        <p:spPr>
          <a:xfrm>
            <a:off x="1989625" y="1606145"/>
            <a:ext cx="25092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INTRODUCTION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4" name="Google Shape;1094;p49"/>
          <p:cNvSpPr txBox="1">
            <a:spLocks noGrp="1"/>
          </p:cNvSpPr>
          <p:nvPr>
            <p:ph type="title" idx="4"/>
          </p:nvPr>
        </p:nvSpPr>
        <p:spPr>
          <a:xfrm>
            <a:off x="2033111" y="1976418"/>
            <a:ext cx="2509200" cy="572700"/>
          </a:xfrm>
          <a:prstGeom prst="rect">
            <a:avLst/>
          </a:prstGeom>
        </p:spPr>
        <p:txBody>
          <a:bodyPr spcFirstLastPara="1" wrap="square" lIns="91425" tIns="91425" rIns="15350" bIns="91425" anchor="ctr" anchorCtr="0">
            <a:noAutofit/>
          </a:bodyPr>
          <a:lstStyle/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Understanding the purpose and structure of NIBRS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5" name="Google Shape;1095;p49"/>
          <p:cNvSpPr txBox="1">
            <a:spLocks noGrp="1"/>
          </p:cNvSpPr>
          <p:nvPr>
            <p:ph type="title" idx="5"/>
          </p:nvPr>
        </p:nvSpPr>
        <p:spPr>
          <a:xfrm>
            <a:off x="4463955" y="1614100"/>
            <a:ext cx="11271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02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6" name="Google Shape;1096;p49"/>
          <p:cNvSpPr txBox="1">
            <a:spLocks noGrp="1"/>
          </p:cNvSpPr>
          <p:nvPr>
            <p:ph type="title" idx="6"/>
          </p:nvPr>
        </p:nvSpPr>
        <p:spPr>
          <a:xfrm>
            <a:off x="5633475" y="1606145"/>
            <a:ext cx="25476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Aptos" panose="020B0004020202020204" pitchFamily="34" charset="0"/>
              </a:rPr>
              <a:t>DIFFERENCE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7" name="Google Shape;1097;p49"/>
          <p:cNvSpPr txBox="1">
            <a:spLocks noGrp="1"/>
          </p:cNvSpPr>
          <p:nvPr>
            <p:ph type="title" idx="7"/>
          </p:nvPr>
        </p:nvSpPr>
        <p:spPr>
          <a:xfrm>
            <a:off x="5633475" y="1896794"/>
            <a:ext cx="254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Learn how NIBRS differs from Summary Reporting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8" name="Google Shape;1098;p49"/>
          <p:cNvSpPr txBox="1">
            <a:spLocks noGrp="1"/>
          </p:cNvSpPr>
          <p:nvPr>
            <p:ph type="title" idx="8"/>
          </p:nvPr>
        </p:nvSpPr>
        <p:spPr>
          <a:xfrm>
            <a:off x="863600" y="3127425"/>
            <a:ext cx="11169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03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99" name="Google Shape;1099;p49"/>
          <p:cNvSpPr txBox="1">
            <a:spLocks noGrp="1"/>
          </p:cNvSpPr>
          <p:nvPr>
            <p:ph type="title" idx="9"/>
          </p:nvPr>
        </p:nvSpPr>
        <p:spPr>
          <a:xfrm>
            <a:off x="2041825" y="3119499"/>
            <a:ext cx="25092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IMPACT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00" name="Google Shape;1100;p49"/>
          <p:cNvSpPr txBox="1">
            <a:spLocks noGrp="1"/>
          </p:cNvSpPr>
          <p:nvPr>
            <p:ph type="title" idx="13"/>
          </p:nvPr>
        </p:nvSpPr>
        <p:spPr>
          <a:xfrm>
            <a:off x="2062800" y="3426051"/>
            <a:ext cx="2509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Identify how NIBRS affects your day-to-day workflows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01" name="Google Shape;1101;p49"/>
          <p:cNvSpPr txBox="1">
            <a:spLocks noGrp="1"/>
          </p:cNvSpPr>
          <p:nvPr>
            <p:ph type="title" idx="14"/>
          </p:nvPr>
        </p:nvSpPr>
        <p:spPr>
          <a:xfrm>
            <a:off x="4444250" y="3127425"/>
            <a:ext cx="1127100" cy="8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04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02" name="Google Shape;1102;p49"/>
          <p:cNvSpPr txBox="1">
            <a:spLocks noGrp="1"/>
          </p:cNvSpPr>
          <p:nvPr>
            <p:ph type="title" idx="15"/>
          </p:nvPr>
        </p:nvSpPr>
        <p:spPr>
          <a:xfrm>
            <a:off x="5633474" y="3119499"/>
            <a:ext cx="2740125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CHANGES TO EXPECT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03" name="Google Shape;1103;p49"/>
          <p:cNvSpPr txBox="1">
            <a:spLocks noGrp="1"/>
          </p:cNvSpPr>
          <p:nvPr>
            <p:ph type="title" idx="16"/>
          </p:nvPr>
        </p:nvSpPr>
        <p:spPr>
          <a:xfrm>
            <a:off x="5633475" y="3410282"/>
            <a:ext cx="254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Prepare for key changes in the RMS systems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5DBFF8D0-CAC8-6369-B960-5B0399CCE4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53"/>
          <p:cNvSpPr txBox="1">
            <a:spLocks noGrp="1"/>
          </p:cNvSpPr>
          <p:nvPr>
            <p:ph type="title"/>
          </p:nvPr>
        </p:nvSpPr>
        <p:spPr>
          <a:xfrm>
            <a:off x="4407625" y="1643150"/>
            <a:ext cx="3876000" cy="481200"/>
          </a:xfrm>
          <a:prstGeom prst="rect">
            <a:avLst/>
          </a:prstGeom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ptos" panose="020B0004020202020204" pitchFamily="34" charset="0"/>
              </a:rPr>
              <a:t>INTRODUCTION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30" name="Google Shape;1130;p53"/>
          <p:cNvSpPr txBox="1">
            <a:spLocks noGrp="1"/>
          </p:cNvSpPr>
          <p:nvPr>
            <p:ph type="subTitle" idx="1"/>
          </p:nvPr>
        </p:nvSpPr>
        <p:spPr>
          <a:xfrm>
            <a:off x="4407625" y="2123962"/>
            <a:ext cx="3876000" cy="22547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Local Law Enforcement agencies send crime statistics to their state’s UCR Program.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The UCR program forwards the data to the FBI.</a:t>
            </a:r>
            <a:endParaRPr lang="en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131" name="Google Shape;1131;p53"/>
          <p:cNvPicPr preferRelativeResize="0"/>
          <p:nvPr/>
        </p:nvPicPr>
        <p:blipFill rotWithShape="1">
          <a:blip r:embed="rId3">
            <a:alphaModFix/>
          </a:blip>
          <a:srcRect l="8147"/>
          <a:stretch/>
        </p:blipFill>
        <p:spPr>
          <a:xfrm>
            <a:off x="0" y="1349275"/>
            <a:ext cx="3927773" cy="259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FA301C12-7C79-D70F-3E45-57F1904112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7E76C1-32A0-E7D0-2375-6144E159A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279" y="891304"/>
            <a:ext cx="7717200" cy="41380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Aptos" panose="020B0004020202020204" pitchFamily="34" charset="0"/>
              </a:rPr>
              <a:t>Most people in our agency didn’t even know it because the data was reported in a Summary Reporting System (SRS) format.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Aptos" panose="020B0004020202020204" pitchFamily="34" charset="0"/>
              </a:rPr>
              <a:t>This SRS format has been used by the FBI since the 1930s.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Aptos" panose="020B0004020202020204" pitchFamily="34" charset="0"/>
              </a:rPr>
              <a:t>Traditionally, our records department prepared monthly reports </a:t>
            </a:r>
            <a:r>
              <a:rPr lang="en-US" sz="1400" dirty="0"/>
              <a:t>for</a:t>
            </a:r>
            <a:r>
              <a:rPr lang="en-US" sz="1400" dirty="0">
                <a:latin typeface="Aptos" panose="020B0004020202020204" pitchFamily="34" charset="0"/>
              </a:rPr>
              <a:t> the state UCR Program and the FBI.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en-US" sz="1400" dirty="0">
                <a:latin typeface="Aptos" panose="020B0004020202020204" pitchFamily="34" charset="0"/>
              </a:rPr>
              <a:t>--------------------------------------------------------------------------------------------------------------------------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Aptos" panose="020B0004020202020204" pitchFamily="34" charset="0"/>
              </a:rPr>
              <a:t>Given the need for more detailed crime data, the FBI developed a new crime reporting </a:t>
            </a:r>
            <a:r>
              <a:rPr lang="en-US" sz="1400" dirty="0"/>
              <a:t>program</a:t>
            </a:r>
            <a:r>
              <a:rPr lang="en-US" sz="1400" dirty="0">
                <a:latin typeface="Aptos" panose="020B0004020202020204" pitchFamily="34" charset="0"/>
              </a:rPr>
              <a:t>: </a:t>
            </a:r>
            <a:r>
              <a:rPr lang="en-US" sz="1400" b="1" dirty="0">
                <a:solidFill>
                  <a:srgbClr val="0070C0"/>
                </a:solidFill>
                <a:latin typeface="Aptos" panose="020B0004020202020204" pitchFamily="34" charset="0"/>
              </a:rPr>
              <a:t>National Incident-Based Reporting System (NIBRS)</a:t>
            </a:r>
            <a:r>
              <a:rPr lang="en-US" sz="1400" b="1" dirty="0">
                <a:solidFill>
                  <a:srgbClr val="0070C0"/>
                </a:solidFill>
              </a:rPr>
              <a:t>.</a:t>
            </a:r>
            <a:endParaRPr lang="en-US" sz="1400" dirty="0">
              <a:solidFill>
                <a:srgbClr val="0070C0"/>
              </a:solidFill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Aptos" panose="020B0004020202020204" pitchFamily="34" charset="0"/>
              </a:rPr>
              <a:t>This system collects more detailed data on each incident </a:t>
            </a:r>
            <a:r>
              <a:rPr lang="en-US" sz="1400" dirty="0"/>
              <a:t>and</a:t>
            </a:r>
            <a:r>
              <a:rPr lang="en-US" sz="1400" dirty="0">
                <a:latin typeface="Aptos" panose="020B0004020202020204" pitchFamily="34" charset="0"/>
              </a:rPr>
              <a:t> will require officer input.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Aptos" panose="020B0004020202020204" pitchFamily="34" charset="0"/>
              </a:rPr>
              <a:t>Some states have to meet additional state legislative requirements and extended NIBRS to include state specific requirements.</a:t>
            </a:r>
            <a:endParaRPr lang="en-US" sz="1400" b="1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3942E-591F-2E03-2E6B-0A64ADFB7D12}"/>
              </a:ext>
            </a:extLst>
          </p:cNvPr>
          <p:cNvSpPr txBox="1"/>
          <p:nvPr/>
        </p:nvSpPr>
        <p:spPr>
          <a:xfrm>
            <a:off x="1660712" y="739253"/>
            <a:ext cx="5437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Our Agency has reported crime statistics to the FBI for decades.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DAA21-A9A6-82D5-C0A8-994C29EDE6CD}"/>
              </a:ext>
            </a:extLst>
          </p:cNvPr>
          <p:cNvSpPr txBox="1"/>
          <p:nvPr/>
        </p:nvSpPr>
        <p:spPr>
          <a:xfrm>
            <a:off x="3612776" y="4177552"/>
            <a:ext cx="1806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9A60E47-CFAC-D164-57DF-8F85D1BD8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333" y="213678"/>
            <a:ext cx="4078667" cy="458100"/>
          </a:xfrm>
        </p:spPr>
        <p:txBody>
          <a:bodyPr/>
          <a:lstStyle/>
          <a:p>
            <a:pPr algn="ctr"/>
            <a:r>
              <a:rPr lang="en-US" sz="2000" dirty="0">
                <a:latin typeface="Aptos" panose="020B0004020202020204" pitchFamily="34" charset="0"/>
              </a:rPr>
              <a:t>Info about </a:t>
            </a:r>
            <a:r>
              <a:rPr lang="en-US" sz="2000" dirty="0" err="1">
                <a:latin typeface="Aptos" panose="020B0004020202020204" pitchFamily="34" charset="0"/>
              </a:rPr>
              <a:t>UCR</a:t>
            </a:r>
            <a:r>
              <a:rPr lang="en-US" sz="2000" dirty="0">
                <a:latin typeface="Aptos" panose="020B0004020202020204" pitchFamily="34" charset="0"/>
              </a:rPr>
              <a:t> Reporting</a:t>
            </a:r>
          </a:p>
        </p:txBody>
      </p:sp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F96014E2-82E0-2C72-D3D2-98272D5F0D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DCAC5-45ED-AF26-5E9D-C0913AD1B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E42E1F-3A08-8029-9C2C-9FA355CA1B5F}"/>
              </a:ext>
            </a:extLst>
          </p:cNvPr>
          <p:cNvSpPr txBox="1"/>
          <p:nvPr/>
        </p:nvSpPr>
        <p:spPr>
          <a:xfrm>
            <a:off x="3612776" y="4177552"/>
            <a:ext cx="1806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B18FE52-60D4-4ADE-4E8C-2E68553F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213678"/>
            <a:ext cx="3206600" cy="458100"/>
          </a:xfrm>
        </p:spPr>
        <p:txBody>
          <a:bodyPr/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Submitting the Data</a:t>
            </a:r>
          </a:p>
        </p:txBody>
      </p:sp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55F2F8E2-E87A-CA56-5335-F5D12BBA8A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16E2FF-F433-6561-981B-290A22C87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784" y="1300380"/>
            <a:ext cx="7634733" cy="3088142"/>
          </a:xfrm>
        </p:spPr>
        <p:txBody>
          <a:bodyPr/>
          <a:lstStyle/>
          <a:p>
            <a:r>
              <a:rPr lang="en-US" sz="1400" dirty="0">
                <a:latin typeface="Aptos" panose="020B0004020202020204" pitchFamily="34" charset="0"/>
              </a:rPr>
              <a:t>Under the old system (SRS</a:t>
            </a:r>
            <a:r>
              <a:rPr lang="en-US" sz="1400" dirty="0"/>
              <a:t>), data was compiled and submitted monthly through a variety of ways by agencies, including writing data </a:t>
            </a:r>
            <a:r>
              <a:rPr lang="en-US" sz="1400" dirty="0">
                <a:latin typeface="Aptos" panose="020B0004020202020204" pitchFamily="34" charset="0"/>
              </a:rPr>
              <a:t>on forms, PDF, email, mail, fax, etc.</a:t>
            </a:r>
          </a:p>
          <a:p>
            <a:pPr marL="15240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r>
              <a:rPr lang="en-US" sz="1400" dirty="0">
                <a:latin typeface="Aptos" panose="020B0004020202020204" pitchFamily="34" charset="0"/>
              </a:rPr>
              <a:t>With the move to NIBRS, agencies need to collect detailed data in their RMS to meet the requirements.</a:t>
            </a:r>
          </a:p>
          <a:p>
            <a:pPr marL="15240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r>
              <a:rPr lang="en-US" sz="1400" dirty="0">
                <a:latin typeface="Aptos" panose="020B0004020202020204" pitchFamily="34" charset="0"/>
              </a:rPr>
              <a:t>The data file</a:t>
            </a:r>
            <a:r>
              <a:rPr lang="en-US" sz="1400" dirty="0"/>
              <a:t>s, with detailed information on each incident, are electronically sent to the state UCR Program.</a:t>
            </a:r>
            <a:endParaRPr lang="en-US" sz="1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0C0B-545D-B0C7-CF50-1A32C0E6E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900026">
            <a:off x="195839" y="1421137"/>
            <a:ext cx="8634564" cy="2650089"/>
          </a:xfrm>
        </p:spPr>
        <p:txBody>
          <a:bodyPr/>
          <a:lstStyle/>
          <a:p>
            <a:r>
              <a:rPr lang="en-US" sz="4400" dirty="0">
                <a:latin typeface="Aptos" panose="020B0004020202020204" pitchFamily="34" charset="0"/>
              </a:rPr>
              <a:t>What NIBRS Means For You and Your Reports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20013D-8D87-6682-E747-607F2A0649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 rot="-900205">
            <a:off x="2501043" y="927704"/>
            <a:ext cx="1137994" cy="920552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?</a:t>
            </a:r>
          </a:p>
        </p:txBody>
      </p:sp>
      <p:pic>
        <p:nvPicPr>
          <p:cNvPr id="6" name="Graphic 5" descr="Programmer male with solid fill">
            <a:extLst>
              <a:ext uri="{FF2B5EF4-FFF2-40B4-BE49-F238E27FC236}">
                <a16:creationId xmlns:a16="http://schemas.microsoft.com/office/drawing/2014/main" id="{1B324F59-6DB3-96C1-EB1D-388B96B99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4543" y="3143099"/>
            <a:ext cx="1227458" cy="1227458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E03A481-D6A3-4244-26EA-F7AEB12CBD1A}"/>
              </a:ext>
            </a:extLst>
          </p:cNvPr>
          <p:cNvSpPr txBox="1">
            <a:spLocks/>
          </p:cNvSpPr>
          <p:nvPr/>
        </p:nvSpPr>
        <p:spPr>
          <a:xfrm rot="-900205">
            <a:off x="3392122" y="904553"/>
            <a:ext cx="1137994" cy="92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7500" b="1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-US" dirty="0">
                <a:latin typeface="Aptos" panose="020B0004020202020204" pitchFamily="34" charset="0"/>
              </a:rPr>
              <a:t>?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5EF7492-934A-2B3F-42EB-A25A7ACCD17A}"/>
              </a:ext>
            </a:extLst>
          </p:cNvPr>
          <p:cNvSpPr txBox="1">
            <a:spLocks/>
          </p:cNvSpPr>
          <p:nvPr/>
        </p:nvSpPr>
        <p:spPr>
          <a:xfrm rot="-900205">
            <a:off x="4126625" y="488219"/>
            <a:ext cx="1137994" cy="92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7500" b="1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-US" dirty="0">
                <a:latin typeface="Aptos" panose="020B0004020202020204" pitchFamily="34" charset="0"/>
              </a:rPr>
              <a:t>?</a:t>
            </a:r>
          </a:p>
        </p:txBody>
      </p:sp>
      <p:pic>
        <p:nvPicPr>
          <p:cNvPr id="3" name="Picture 2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0706CEA6-BA1E-FCD4-07B1-1B9D56E80D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3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0"/>
          <p:cNvSpPr txBox="1">
            <a:spLocks noGrp="1"/>
          </p:cNvSpPr>
          <p:nvPr>
            <p:ph type="title"/>
          </p:nvPr>
        </p:nvSpPr>
        <p:spPr>
          <a:xfrm>
            <a:off x="2598091" y="661240"/>
            <a:ext cx="3947817" cy="555900"/>
          </a:xfrm>
          <a:prstGeom prst="rect">
            <a:avLst/>
          </a:prstGeom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Aptos" panose="020B0004020202020204" pitchFamily="34" charset="0"/>
              </a:rPr>
              <a:t>WHY NIBRS MATTERS?</a:t>
            </a:r>
            <a:endParaRPr sz="2400" dirty="0">
              <a:latin typeface="Aptos" panose="020B0004020202020204" pitchFamily="34" charset="0"/>
            </a:endParaRPr>
          </a:p>
        </p:txBody>
      </p:sp>
      <p:sp>
        <p:nvSpPr>
          <p:cNvPr id="1109" name="Google Shape;1109;p50"/>
          <p:cNvSpPr txBox="1">
            <a:spLocks noGrp="1"/>
          </p:cNvSpPr>
          <p:nvPr>
            <p:ph type="body" idx="1"/>
          </p:nvPr>
        </p:nvSpPr>
        <p:spPr>
          <a:xfrm>
            <a:off x="487633" y="1363194"/>
            <a:ext cx="4745850" cy="3119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Meets state-mandated reporting requirements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Provides richer, more detailed data for analysis 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Utilizes more data already collected in RMS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Improves report standards to ensure quality and consistency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Tracks multiple offenses, victims, and offenders per incident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Supports transparency, funding, and policy decisions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en" sz="1400" dirty="0">
                <a:latin typeface="Aptos" panose="020B0004020202020204" pitchFamily="34" charset="0"/>
              </a:rPr>
              <a:t>Officers’ reports = the foundation of national crime statistics</a:t>
            </a:r>
            <a:endParaRPr sz="1400" dirty="0">
              <a:latin typeface="Aptos" panose="020B0004020202020204" pitchFamily="34" charset="0"/>
            </a:endParaRPr>
          </a:p>
        </p:txBody>
      </p:sp>
      <p:pic>
        <p:nvPicPr>
          <p:cNvPr id="1110" name="Google Shape;111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7075" y="1152641"/>
            <a:ext cx="2028542" cy="265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51AD391E-DC49-3825-A96F-E7A50842BB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>
          <a:extLst>
            <a:ext uri="{FF2B5EF4-FFF2-40B4-BE49-F238E27FC236}">
              <a16:creationId xmlns:a16="http://schemas.microsoft.com/office/drawing/2014/main" id="{0516DFF3-328D-78EC-CD95-6CF04B83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0">
            <a:extLst>
              <a:ext uri="{FF2B5EF4-FFF2-40B4-BE49-F238E27FC236}">
                <a16:creationId xmlns:a16="http://schemas.microsoft.com/office/drawing/2014/main" id="{83104E11-11DA-0E95-50AF-9188F11294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2189" y="519853"/>
            <a:ext cx="2867594" cy="3930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spcFirstLastPara="1" wrap="square" lIns="91425" tIns="91425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1" dirty="0">
                <a:solidFill>
                  <a:srgbClr val="FF0000"/>
                </a:solidFill>
                <a:latin typeface="Aptos" panose="020B0004020202020204" pitchFamily="34" charset="0"/>
              </a:rPr>
              <a:t>(new)  </a:t>
            </a:r>
            <a:r>
              <a:rPr lang="en" sz="1400" b="0" dirty="0">
                <a:solidFill>
                  <a:srgbClr val="FF0000"/>
                </a:solidFill>
              </a:rPr>
              <a:t>N</a:t>
            </a:r>
            <a:r>
              <a:rPr lang="en" sz="1400" b="0" dirty="0">
                <a:solidFill>
                  <a:srgbClr val="FF0000"/>
                </a:solidFill>
                <a:latin typeface="Aptos" panose="020B0004020202020204" pitchFamily="34" charset="0"/>
              </a:rPr>
              <a:t>IBRS vs SUMMARY </a:t>
            </a:r>
            <a:r>
              <a:rPr lang="en" sz="1400" b="0" i="1" dirty="0">
                <a:solidFill>
                  <a:srgbClr val="FF0000"/>
                </a:solidFill>
                <a:latin typeface="Aptos" panose="020B0004020202020204" pitchFamily="34" charset="0"/>
              </a:rPr>
              <a:t>(old)</a:t>
            </a:r>
            <a:endParaRPr sz="1400" b="0" i="1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1110" name="Google Shape;1110;p50" descr="Hands typing on keyboard">
            <a:extLst>
              <a:ext uri="{FF2B5EF4-FFF2-40B4-BE49-F238E27FC236}">
                <a16:creationId xmlns:a16="http://schemas.microsoft.com/office/drawing/2014/main" id="{E38199ED-0756-42C2-B89E-E21BAA99895C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6462740" y="1765582"/>
            <a:ext cx="2403467" cy="230870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DD5C71-7D35-1D79-A8D7-6E0AD0045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541139"/>
              </p:ext>
            </p:extLst>
          </p:nvPr>
        </p:nvGraphicFramePr>
        <p:xfrm>
          <a:off x="464820" y="946078"/>
          <a:ext cx="5768338" cy="4047936"/>
        </p:xfrm>
        <a:graphic>
          <a:graphicData uri="http://schemas.openxmlformats.org/drawingml/2006/table">
            <a:tbl>
              <a:tblPr firstRow="1" bandRow="1">
                <a:tableStyleId>{BE15D43A-84F7-4D9F-9077-7150D35811EC}</a:tableStyleId>
              </a:tblPr>
              <a:tblGrid>
                <a:gridCol w="2865120">
                  <a:extLst>
                    <a:ext uri="{9D8B030D-6E8A-4147-A177-3AD203B41FA5}">
                      <a16:colId xmlns:a16="http://schemas.microsoft.com/office/drawing/2014/main" val="3860320093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727151229"/>
                    </a:ext>
                  </a:extLst>
                </a:gridCol>
                <a:gridCol w="1272538">
                  <a:extLst>
                    <a:ext uri="{9D8B030D-6E8A-4147-A177-3AD203B41FA5}">
                      <a16:colId xmlns:a16="http://schemas.microsoft.com/office/drawing/2014/main" val="2467853798"/>
                    </a:ext>
                  </a:extLst>
                </a:gridCol>
              </a:tblGrid>
              <a:tr h="338468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NIBRS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Summary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902227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Time/Location of Incident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964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987193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Clearance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964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682558"/>
                  </a:ext>
                </a:extLst>
              </a:tr>
              <a:tr h="372314">
                <a:tc>
                  <a:txBody>
                    <a:bodyPr/>
                    <a:lstStyle/>
                    <a:p>
                      <a:r>
                        <a:rPr lang="en-US" sz="1200" dirty="0"/>
                        <a:t>UCR Offense Code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9644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Multiple Offenses</a:t>
                      </a:r>
                      <a:endParaRPr lang="en-US" sz="1200" dirty="0">
                        <a:solidFill>
                          <a:srgbClr val="FF0000"/>
                        </a:solidFill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Most Serious Offense Reported</a:t>
                      </a:r>
                      <a:endParaRPr lang="en-US" sz="1200" dirty="0">
                        <a:solidFill>
                          <a:srgbClr val="FF0000"/>
                        </a:solidFill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341508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Completed or Attempted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153980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Type of Weapon/Forced Used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497717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Demographics of Victim(s)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661907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Demographic of Suspects(s)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3140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Arrest Information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484336"/>
                  </a:ext>
                </a:extLst>
              </a:tr>
              <a:tr h="338468">
                <a:tc>
                  <a:txBody>
                    <a:bodyPr/>
                    <a:lstStyle/>
                    <a:p>
                      <a:r>
                        <a:rPr lang="en-US" sz="1200" dirty="0"/>
                        <a:t>Relationship btw Victim &amp; Suspect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88153"/>
                  </a:ext>
                </a:extLst>
              </a:tr>
              <a:tr h="361644">
                <a:tc>
                  <a:txBody>
                    <a:bodyPr/>
                    <a:lstStyle/>
                    <a:p>
                      <a:r>
                        <a:rPr lang="en-US" sz="1200" dirty="0"/>
                        <a:t>Property Description &amp; Monetary 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9644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768307"/>
                  </a:ext>
                </a:extLst>
              </a:tr>
            </a:tbl>
          </a:graphicData>
        </a:graphic>
      </p:graphicFrame>
      <p:sp>
        <p:nvSpPr>
          <p:cNvPr id="4" name="Google Shape;1129;p53">
            <a:extLst>
              <a:ext uri="{FF2B5EF4-FFF2-40B4-BE49-F238E27FC236}">
                <a16:creationId xmlns:a16="http://schemas.microsoft.com/office/drawing/2014/main" id="{59C84CC5-14A1-5E16-DA8A-04AAA4F727CC}"/>
              </a:ext>
            </a:extLst>
          </p:cNvPr>
          <p:cNvSpPr txBox="1">
            <a:spLocks/>
          </p:cNvSpPr>
          <p:nvPr/>
        </p:nvSpPr>
        <p:spPr>
          <a:xfrm>
            <a:off x="4907865" y="149486"/>
            <a:ext cx="3370470" cy="5295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3000" b="1" i="0" u="none" strike="noStrike" cap="none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en-US" sz="1600" dirty="0">
                <a:latin typeface="Aptos" panose="020B0004020202020204" pitchFamily="34" charset="0"/>
              </a:rPr>
              <a:t>Differences between New vs. Old</a:t>
            </a:r>
          </a:p>
        </p:txBody>
      </p:sp>
      <p:pic>
        <p:nvPicPr>
          <p:cNvPr id="3" name="Picture 2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7EF1803E-D461-8B0F-273E-363ACC8D30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235" y="320942"/>
            <a:ext cx="3254705" cy="579120"/>
          </a:xfrm>
        </p:spPr>
        <p:txBody>
          <a:bodyPr/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NIBRS vs 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87788-476B-4620-8002-A5C1177AD6C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11789" y="1209958"/>
            <a:ext cx="1148687" cy="495334"/>
          </a:xfrm>
        </p:spPr>
        <p:txBody>
          <a:bodyPr/>
          <a:lstStyle/>
          <a:p>
            <a:pPr marL="139700" indent="0">
              <a:buNone/>
            </a:pPr>
            <a:r>
              <a:rPr lang="en-US" sz="2000" b="1" dirty="0">
                <a:latin typeface="Aptos" panose="020B0004020202020204" pitchFamily="34" charset="0"/>
              </a:rPr>
              <a:t>NIBRS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32275" y="1705292"/>
            <a:ext cx="3868738" cy="2763837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Summary counts of part I offenses: 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Murder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Rape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Robbery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Aggravated assault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Burglary 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Motor vehicle theft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Larceny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Arson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Human Trafficking 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Cargo Theft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0A9570-5EF6-4AFB-9FCA-7C8998E3FEB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2240" y="1705292"/>
            <a:ext cx="3887787" cy="3075052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Detailed offense, victim, offender, property, and arrestee information for: </a:t>
            </a:r>
          </a:p>
          <a:p>
            <a:pPr lvl="1"/>
            <a:r>
              <a:rPr lang="en-US">
                <a:latin typeface="Aptos" panose="020B0004020202020204" pitchFamily="34" charset="0"/>
              </a:rPr>
              <a:t>2</a:t>
            </a:r>
            <a:r>
              <a:rPr lang="en-US" dirty="0">
                <a:latin typeface="Aptos" panose="020B0004020202020204" pitchFamily="34" charset="0"/>
              </a:rPr>
              <a:t>3</a:t>
            </a:r>
            <a:r>
              <a:rPr lang="en-US">
                <a:latin typeface="Aptos" panose="020B0004020202020204" pitchFamily="34" charset="0"/>
              </a:rPr>
              <a:t> </a:t>
            </a:r>
            <a:r>
              <a:rPr lang="en-US" dirty="0">
                <a:latin typeface="Aptos" panose="020B0004020202020204" pitchFamily="34" charset="0"/>
              </a:rPr>
              <a:t>Group A crime categories made up </a:t>
            </a:r>
            <a:r>
              <a:rPr lang="en-US">
                <a:latin typeface="Aptos" panose="020B0004020202020204" pitchFamily="34" charset="0"/>
              </a:rPr>
              <a:t>of 52 </a:t>
            </a:r>
            <a:r>
              <a:rPr lang="en-US" dirty="0">
                <a:latin typeface="Aptos" panose="020B0004020202020204" pitchFamily="34" charset="0"/>
              </a:rPr>
              <a:t>offenses, and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Arrest-only information for an additional 7 Group B offenses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Location where the crime was committed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Relationship between the victim and the offender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Collect hate crime, type of criminal activity, LEOKA, and suspected of using drugs/alcohol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E6A13C1-1C06-EFBD-6909-90381B792E38}"/>
              </a:ext>
            </a:extLst>
          </p:cNvPr>
          <p:cNvSpPr txBox="1">
            <a:spLocks/>
          </p:cNvSpPr>
          <p:nvPr/>
        </p:nvSpPr>
        <p:spPr>
          <a:xfrm>
            <a:off x="5602699" y="1209958"/>
            <a:ext cx="1611673" cy="49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●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○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rro"/>
              <a:buChar char="■"/>
              <a:defRPr sz="1400" b="0" i="0" u="none" strike="noStrike" cap="none">
                <a:solidFill>
                  <a:schemeClr val="dk1"/>
                </a:solidFill>
                <a:latin typeface="Farro"/>
                <a:ea typeface="Farro"/>
                <a:cs typeface="Farro"/>
                <a:sym typeface="Farro"/>
              </a:defRPr>
            </a:lvl9pPr>
          </a:lstStyle>
          <a:p>
            <a:pPr marL="139700" indent="0">
              <a:buFont typeface="Farro"/>
              <a:buNone/>
            </a:pPr>
            <a:r>
              <a:rPr lang="en-US" sz="2000" b="1" dirty="0">
                <a:latin typeface="Aptos" panose="020B0004020202020204" pitchFamily="34" charset="0"/>
              </a:rPr>
              <a:t>Summary</a:t>
            </a:r>
          </a:p>
        </p:txBody>
      </p:sp>
      <p:pic>
        <p:nvPicPr>
          <p:cNvPr id="2" name="Picture 1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EB683AA2-8AE6-1839-7E14-B9CEA7346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83" y="4654140"/>
            <a:ext cx="632904" cy="4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ational Police Week by Slidesgo">
  <a:themeElements>
    <a:clrScheme name="Simple Light">
      <a:dk1>
        <a:srgbClr val="1B1B1B"/>
      </a:dk1>
      <a:lt1>
        <a:srgbClr val="DFDFDF"/>
      </a:lt1>
      <a:dk2>
        <a:srgbClr val="FFFFFF"/>
      </a:dk2>
      <a:lt2>
        <a:srgbClr val="EAAD29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1155</Words>
  <Application>Microsoft Office PowerPoint</Application>
  <PresentationFormat>On-screen Show (16:9)</PresentationFormat>
  <Paragraphs>177</Paragraphs>
  <Slides>18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National Police Week by Slidesgo</vt:lpstr>
      <vt:lpstr>INTRODUCTION TO NIBRS</vt:lpstr>
      <vt:lpstr>OBJECTIVES</vt:lpstr>
      <vt:lpstr>INTRODUCTION</vt:lpstr>
      <vt:lpstr>Info about UCR Reporting</vt:lpstr>
      <vt:lpstr>Submitting the Data</vt:lpstr>
      <vt:lpstr>What NIBRS Means For You and Your Reports</vt:lpstr>
      <vt:lpstr>WHY NIBRS MATTERS?</vt:lpstr>
      <vt:lpstr>(new)  NIBRS vs SUMMARY (old)</vt:lpstr>
      <vt:lpstr>NIBRS vs Summary</vt:lpstr>
      <vt:lpstr>NIBRS has 3 Offense Categories</vt:lpstr>
      <vt:lpstr>Offenses that involve harm or threats of harm to individuals.</vt:lpstr>
      <vt:lpstr>Offenses that involve the unlawful taking of or damage to property.</vt:lpstr>
      <vt:lpstr>Offenses that are considered detrimental to the overall well-being of society, or that violate societal norms</vt:lpstr>
      <vt:lpstr>IMPACT! (What to expect)</vt:lpstr>
      <vt:lpstr>What Officers Need to Know</vt:lpstr>
      <vt:lpstr>ANY CHANGE IN OUR RMS SYSTEM?</vt:lpstr>
      <vt:lpstr>Training Timeline</vt:lpstr>
      <vt:lpstr>Available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Emmanuel Oladipupo</dc:creator>
  <cp:lastModifiedBy>Alex McAdoo</cp:lastModifiedBy>
  <cp:revision>11</cp:revision>
  <dcterms:modified xsi:type="dcterms:W3CDTF">2025-10-03T13:58:36Z</dcterms:modified>
</cp:coreProperties>
</file>